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2" r:id="rId14"/>
    <p:sldId id="273" r:id="rId15"/>
    <p:sldId id="274" r:id="rId16"/>
    <p:sldId id="275" r:id="rId17"/>
    <p:sldId id="276" r:id="rId18"/>
    <p:sldId id="281" r:id="rId19"/>
    <p:sldId id="277" r:id="rId20"/>
    <p:sldId id="278" r:id="rId21"/>
    <p:sldId id="279" r:id="rId22"/>
    <p:sldId id="280" r:id="rId23"/>
    <p:sldId id="268" r:id="rId24"/>
    <p:sldId id="269" r:id="rId25"/>
    <p:sldId id="270" r:id="rId26"/>
    <p:sldId id="271"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2362200" y="4038600"/>
            <a:ext cx="6477000" cy="1828800"/>
          </a:xfrm>
        </p:spPr>
        <p:txBody>
          <a:bodyPr anchor="b"/>
          <a:lstStyle>
            <a:lvl1pPr>
              <a:defRPr cap="all" baseline="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00E2E1DE-1A05-4542-9558-28A16498B8C5}" type="datetimeFigureOut">
              <a:rPr lang="ru-RU" smtClean="0"/>
              <a:pPr/>
              <a:t>21.06.2018</a:t>
            </a:fld>
            <a:endParaRPr lang="ru-RU"/>
          </a:p>
        </p:txBody>
      </p:sp>
      <p:sp>
        <p:nvSpPr>
          <p:cNvPr id="17" name="Нижний колонтитул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ru-RU"/>
          </a:p>
        </p:txBody>
      </p:sp>
      <p:sp>
        <p:nvSpPr>
          <p:cNvPr id="29" name="Номер слайда 28"/>
          <p:cNvSpPr>
            <a:spLocks noGrp="1"/>
          </p:cNvSpPr>
          <p:nvPr>
            <p:ph type="sldNum" sz="quarter" idx="12"/>
          </p:nvPr>
        </p:nvSpPr>
        <p:spPr>
          <a:xfrm>
            <a:off x="8001000" y="228600"/>
            <a:ext cx="838200" cy="381000"/>
          </a:xfrm>
        </p:spPr>
        <p:txBody>
          <a:bodyPr/>
          <a:lstStyle>
            <a:lvl1pPr>
              <a:defRPr>
                <a:solidFill>
                  <a:schemeClr val="tx2"/>
                </a:solidFill>
              </a:defRPr>
            </a:lvl1pPr>
          </a:lstStyle>
          <a:p>
            <a:fld id="{8117DAC0-AF48-4170-8BE5-C2D0ED6EC2B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E2E1DE-1A05-4542-9558-28A16498B8C5}" type="datetimeFigureOut">
              <a:rPr lang="ru-RU" smtClean="0"/>
              <a:pPr/>
              <a:t>21.06.2018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117DAC0-AF48-4170-8BE5-C2D0ED6EC2B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1"/>
      </p:bgRef>
    </p:bg>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609600"/>
            <a:ext cx="2057400" cy="55165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609600"/>
            <a:ext cx="5562600" cy="5516564"/>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6553200" y="6248402"/>
            <a:ext cx="2209800" cy="365125"/>
          </a:xfrm>
        </p:spPr>
        <p:txBody>
          <a:bodyPr/>
          <a:lstStyle/>
          <a:p>
            <a:fld id="{00E2E1DE-1A05-4542-9558-28A16498B8C5}" type="datetimeFigureOut">
              <a:rPr lang="ru-RU" smtClean="0"/>
              <a:pPr/>
              <a:t>21.06.2018</a:t>
            </a:fld>
            <a:endParaRPr lang="ru-RU"/>
          </a:p>
        </p:txBody>
      </p:sp>
      <p:sp>
        <p:nvSpPr>
          <p:cNvPr id="5" name="Нижний колонтитул 4"/>
          <p:cNvSpPr>
            <a:spLocks noGrp="1"/>
          </p:cNvSpPr>
          <p:nvPr>
            <p:ph type="ftr" sz="quarter" idx="11"/>
          </p:nvPr>
        </p:nvSpPr>
        <p:spPr>
          <a:xfrm>
            <a:off x="457201" y="6248207"/>
            <a:ext cx="5573483" cy="365125"/>
          </a:xfrm>
        </p:spPr>
        <p:txBody>
          <a:bodyPr/>
          <a:lstStyle/>
          <a:p>
            <a:endParaRPr lang="ru-RU"/>
          </a:p>
        </p:txBody>
      </p:sp>
      <p:sp>
        <p:nvSpPr>
          <p:cNvPr id="7" name="Прямоугольник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Прямоугольник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Прямоугольник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Номер слайда 5"/>
          <p:cNvSpPr>
            <a:spLocks noGrp="1"/>
          </p:cNvSpPr>
          <p:nvPr>
            <p:ph type="sldNum" sz="quarter" idx="12"/>
          </p:nvPr>
        </p:nvSpPr>
        <p:spPr>
          <a:xfrm rot="5400000">
            <a:off x="5989638" y="144462"/>
            <a:ext cx="533400" cy="244476"/>
          </a:xfrm>
        </p:spPr>
        <p:txBody>
          <a:bodyPr/>
          <a:lstStyle/>
          <a:p>
            <a:fld id="{8117DAC0-AF48-4170-8BE5-C2D0ED6EC2B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990600"/>
          </a:xfrm>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00E2E1DE-1A05-4542-9558-28A16498B8C5}" type="datetimeFigureOut">
              <a:rPr lang="ru-RU" smtClean="0"/>
              <a:pPr/>
              <a:t>21.06.2018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lvl1pPr>
              <a:defRPr>
                <a:solidFill>
                  <a:srgbClr val="FFFFFF"/>
                </a:solidFill>
              </a:defRPr>
            </a:lvl1pPr>
          </a:lstStyle>
          <a:p>
            <a:fld id="{8117DAC0-AF48-4170-8BE5-C2D0ED6EC2B4}" type="slidenum">
              <a:rPr lang="ru-RU" smtClean="0"/>
              <a:pPr/>
              <a:t>‹#›</a:t>
            </a:fld>
            <a:endParaRPr lang="ru-RU"/>
          </a:p>
        </p:txBody>
      </p:sp>
      <p:sp>
        <p:nvSpPr>
          <p:cNvPr id="8" name="Содержимое 7"/>
          <p:cNvSpPr>
            <a:spLocks noGrp="1"/>
          </p:cNvSpPr>
          <p:nvPr>
            <p:ph sz="quarter" idx="1"/>
          </p:nvPr>
        </p:nvSpPr>
        <p:spPr>
          <a:xfrm>
            <a:off x="612648" y="1600200"/>
            <a:ext cx="8153400" cy="44958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3" name="Текст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7" name="Прямоугольник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00E2E1DE-1A05-4542-9558-28A16498B8C5}" type="datetimeFigureOut">
              <a:rPr lang="ru-RU" smtClean="0"/>
              <a:pPr/>
              <a:t>21.06.2018</a:t>
            </a:fld>
            <a:endParaRPr lang="ru-RU"/>
          </a:p>
        </p:txBody>
      </p:sp>
      <p:sp>
        <p:nvSpPr>
          <p:cNvPr id="13" name="Номер слайда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8117DAC0-AF48-4170-8BE5-C2D0ED6EC2B4}" type="slidenum">
              <a:rPr lang="ru-RU" smtClean="0"/>
              <a:pPr/>
              <a:t>‹#›</a:t>
            </a:fld>
            <a:endParaRPr lang="ru-RU"/>
          </a:p>
        </p:txBody>
      </p:sp>
      <p:sp>
        <p:nvSpPr>
          <p:cNvPr id="14" name="Нижний колонтитул 13"/>
          <p:cNvSpPr>
            <a:spLocks noGrp="1"/>
          </p:cNvSpPr>
          <p:nvPr>
            <p:ph type="ftr" sz="quarter" idx="12"/>
          </p:nvPr>
        </p:nvSpPr>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9" name="Содержимое 8"/>
          <p:cNvSpPr>
            <a:spLocks noGrp="1"/>
          </p:cNvSpPr>
          <p:nvPr>
            <p:ph sz="quarter" idx="1"/>
          </p:nvPr>
        </p:nvSpPr>
        <p:spPr>
          <a:xfrm>
            <a:off x="609600"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844901"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8" name="Дата 7"/>
          <p:cNvSpPr>
            <a:spLocks noGrp="1"/>
          </p:cNvSpPr>
          <p:nvPr>
            <p:ph type="dt" sz="half" idx="15"/>
          </p:nvPr>
        </p:nvSpPr>
        <p:spPr/>
        <p:txBody>
          <a:bodyPr rtlCol="0"/>
          <a:lstStyle/>
          <a:p>
            <a:fld id="{00E2E1DE-1A05-4542-9558-28A16498B8C5}" type="datetimeFigureOut">
              <a:rPr lang="ru-RU" smtClean="0"/>
              <a:pPr/>
              <a:t>21.06.2018</a:t>
            </a:fld>
            <a:endParaRPr lang="ru-RU"/>
          </a:p>
        </p:txBody>
      </p:sp>
      <p:sp>
        <p:nvSpPr>
          <p:cNvPr id="10" name="Номер слайда 9"/>
          <p:cNvSpPr>
            <a:spLocks noGrp="1"/>
          </p:cNvSpPr>
          <p:nvPr>
            <p:ph type="sldNum" sz="quarter" idx="16"/>
          </p:nvPr>
        </p:nvSpPr>
        <p:spPr/>
        <p:txBody>
          <a:bodyPr rtlCol="0"/>
          <a:lstStyle/>
          <a:p>
            <a:fld id="{8117DAC0-AF48-4170-8BE5-C2D0ED6EC2B4}" type="slidenum">
              <a:rPr lang="ru-RU" smtClean="0"/>
              <a:pPr/>
              <a:t>‹#›</a:t>
            </a:fld>
            <a:endParaRPr lang="ru-RU"/>
          </a:p>
        </p:txBody>
      </p:sp>
      <p:sp>
        <p:nvSpPr>
          <p:cNvPr id="12" name="Нижний колонтитул 11"/>
          <p:cNvSpPr>
            <a:spLocks noGrp="1"/>
          </p:cNvSpPr>
          <p:nvPr>
            <p:ph type="ftr" sz="quarter" idx="17"/>
          </p:nvPr>
        </p:nvSpPr>
        <p:spPr/>
        <p:txBody>
          <a:bodyPr rtlCol="0"/>
          <a:lstStyle/>
          <a:p>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73050"/>
            <a:ext cx="8153400" cy="869950"/>
          </a:xfrm>
        </p:spPr>
        <p:txBody>
          <a:bodyPr anchor="ctr"/>
          <a:lstStyle>
            <a:lvl1pPr>
              <a:defRPr/>
            </a:lvl1pPr>
          </a:lstStyle>
          <a:p>
            <a:r>
              <a:rPr kumimoji="0" lang="ru-RU" smtClean="0"/>
              <a:t>Образец заголовка</a:t>
            </a:r>
            <a:endParaRPr kumimoji="0" lang="en-US"/>
          </a:p>
        </p:txBody>
      </p:sp>
      <p:sp>
        <p:nvSpPr>
          <p:cNvPr id="11" name="Содержимое 10"/>
          <p:cNvSpPr>
            <a:spLocks noGrp="1"/>
          </p:cNvSpPr>
          <p:nvPr>
            <p:ph sz="quarter" idx="2"/>
          </p:nvPr>
        </p:nvSpPr>
        <p:spPr>
          <a:xfrm>
            <a:off x="609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800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5"/>
          </p:nvPr>
        </p:nvSpPr>
        <p:spPr/>
        <p:txBody>
          <a:bodyPr rtlCol="0"/>
          <a:lstStyle/>
          <a:p>
            <a:fld id="{00E2E1DE-1A05-4542-9558-28A16498B8C5}" type="datetimeFigureOut">
              <a:rPr lang="ru-RU" smtClean="0"/>
              <a:pPr/>
              <a:t>21.06.2018</a:t>
            </a:fld>
            <a:endParaRPr lang="ru-RU"/>
          </a:p>
        </p:txBody>
      </p:sp>
      <p:sp>
        <p:nvSpPr>
          <p:cNvPr id="12" name="Номер слайда 11"/>
          <p:cNvSpPr>
            <a:spLocks noGrp="1"/>
          </p:cNvSpPr>
          <p:nvPr>
            <p:ph type="sldNum" sz="quarter" idx="16"/>
          </p:nvPr>
        </p:nvSpPr>
        <p:spPr/>
        <p:txBody>
          <a:bodyPr rtlCol="0"/>
          <a:lstStyle/>
          <a:p>
            <a:fld id="{8117DAC0-AF48-4170-8BE5-C2D0ED6EC2B4}" type="slidenum">
              <a:rPr lang="ru-RU" smtClean="0"/>
              <a:pPr/>
              <a:t>‹#›</a:t>
            </a:fld>
            <a:endParaRPr lang="ru-RU"/>
          </a:p>
        </p:txBody>
      </p:sp>
      <p:sp>
        <p:nvSpPr>
          <p:cNvPr id="14" name="Нижний колонтитул 13"/>
          <p:cNvSpPr>
            <a:spLocks noGrp="1"/>
          </p:cNvSpPr>
          <p:nvPr>
            <p:ph type="ftr" sz="quarter" idx="17"/>
          </p:nvPr>
        </p:nvSpPr>
        <p:spPr/>
        <p:txBody>
          <a:bodyPr rtlCol="0"/>
          <a:lstStyle/>
          <a:p>
            <a:endParaRPr lang="ru-RU"/>
          </a:p>
        </p:txBody>
      </p:sp>
      <p:sp>
        <p:nvSpPr>
          <p:cNvPr id="16" name="Текст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5" name="Текст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00E2E1DE-1A05-4542-9558-28A16498B8C5}" type="datetimeFigureOut">
              <a:rPr lang="ru-RU" smtClean="0"/>
              <a:pPr/>
              <a:t>21.06.2018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lvl1pPr>
              <a:defRPr>
                <a:solidFill>
                  <a:srgbClr val="FFFFFF"/>
                </a:solidFill>
              </a:defRPr>
            </a:lvl1pPr>
          </a:lstStyle>
          <a:p>
            <a:fld id="{8117DAC0-AF48-4170-8BE5-C2D0ED6EC2B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0E2E1DE-1A05-4542-9558-28A16498B8C5}" type="datetimeFigureOut">
              <a:rPr lang="ru-RU" smtClean="0"/>
              <a:pPr/>
              <a:t>21.06.2018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0" y="6248400"/>
            <a:ext cx="533400" cy="381000"/>
          </a:xfrm>
        </p:spPr>
        <p:txBody>
          <a:bodyPr/>
          <a:lstStyle>
            <a:lvl1pPr>
              <a:defRPr>
                <a:solidFill>
                  <a:schemeClr val="tx2"/>
                </a:solidFill>
              </a:defRPr>
            </a:lvl1pPr>
          </a:lstStyle>
          <a:p>
            <a:fld id="{8117DAC0-AF48-4170-8BE5-C2D0ED6EC2B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8077200" cy="869950"/>
          </a:xfrm>
        </p:spPr>
        <p:txBody>
          <a:bodyPr anchor="ctr"/>
          <a:lstStyle>
            <a:lvl1pPr algn="l">
              <a:buNone/>
              <a:defRPr sz="4400" b="0"/>
            </a:lvl1p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00E2E1DE-1A05-4542-9558-28A16498B8C5}" type="datetimeFigureOut">
              <a:rPr lang="ru-RU" smtClean="0"/>
              <a:pPr/>
              <a:t>21.06.2018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lvl1pPr>
              <a:defRPr>
                <a:solidFill>
                  <a:srgbClr val="FFFFFF"/>
                </a:solidFill>
              </a:defRPr>
            </a:lvl1pPr>
          </a:lstStyle>
          <a:p>
            <a:fld id="{8117DAC0-AF48-4170-8BE5-C2D0ED6EC2B4}" type="slidenum">
              <a:rPr lang="ru-RU" smtClean="0"/>
              <a:pPr/>
              <a:t>‹#›</a:t>
            </a:fld>
            <a:endParaRPr lang="ru-RU"/>
          </a:p>
        </p:txBody>
      </p:sp>
      <p:sp>
        <p:nvSpPr>
          <p:cNvPr id="3" name="Текст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9" name="Содержимое 8"/>
          <p:cNvSpPr>
            <a:spLocks noGrp="1"/>
          </p:cNvSpPr>
          <p:nvPr>
            <p:ph sz="quarter" idx="1"/>
          </p:nvPr>
        </p:nvSpPr>
        <p:spPr>
          <a:xfrm>
            <a:off x="2362200" y="1752600"/>
            <a:ext cx="6400800" cy="4419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3">
        <a:schemeClr val="bg2"/>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8" name="Прямоугольник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ru-RU" smtClean="0"/>
              <a:t>Образец заголовка</a:t>
            </a:r>
            <a:endParaRPr kumimoji="0" lang="en-US"/>
          </a:p>
        </p:txBody>
      </p:sp>
      <p:sp>
        <p:nvSpPr>
          <p:cNvPr id="11" name="Прямоугольник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Дата 11"/>
          <p:cNvSpPr>
            <a:spLocks noGrp="1"/>
          </p:cNvSpPr>
          <p:nvPr>
            <p:ph type="dt" sz="half" idx="10"/>
          </p:nvPr>
        </p:nvSpPr>
        <p:spPr>
          <a:xfrm>
            <a:off x="6248400" y="6248400"/>
            <a:ext cx="2667000" cy="365125"/>
          </a:xfrm>
        </p:spPr>
        <p:txBody>
          <a:bodyPr rtlCol="0"/>
          <a:lstStyle/>
          <a:p>
            <a:fld id="{00E2E1DE-1A05-4542-9558-28A16498B8C5}" type="datetimeFigureOut">
              <a:rPr lang="ru-RU" smtClean="0"/>
              <a:pPr/>
              <a:t>21.06.2018</a:t>
            </a:fld>
            <a:endParaRPr lang="ru-RU"/>
          </a:p>
        </p:txBody>
      </p:sp>
      <p:sp>
        <p:nvSpPr>
          <p:cNvPr id="13" name="Номер слайда 12"/>
          <p:cNvSpPr>
            <a:spLocks noGrp="1"/>
          </p:cNvSpPr>
          <p:nvPr>
            <p:ph type="sldNum" sz="quarter" idx="11"/>
          </p:nvPr>
        </p:nvSpPr>
        <p:spPr>
          <a:xfrm>
            <a:off x="0" y="4667249"/>
            <a:ext cx="1447800" cy="663578"/>
          </a:xfrm>
        </p:spPr>
        <p:txBody>
          <a:bodyPr rtlCol="0"/>
          <a:lstStyle>
            <a:lvl1pPr>
              <a:defRPr sz="2800"/>
            </a:lvl1pPr>
          </a:lstStyle>
          <a:p>
            <a:fld id="{8117DAC0-AF48-4170-8BE5-C2D0ED6EC2B4}" type="slidenum">
              <a:rPr lang="ru-RU" smtClean="0"/>
              <a:pPr/>
              <a:t>‹#›</a:t>
            </a:fld>
            <a:endParaRPr lang="ru-RU"/>
          </a:p>
        </p:txBody>
      </p:sp>
      <p:sp>
        <p:nvSpPr>
          <p:cNvPr id="14" name="Нижний колонтитул 13"/>
          <p:cNvSpPr>
            <a:spLocks noGrp="1"/>
          </p:cNvSpPr>
          <p:nvPr>
            <p:ph type="ftr" sz="quarter" idx="12"/>
          </p:nvPr>
        </p:nvSpPr>
        <p:spPr>
          <a:xfrm>
            <a:off x="1600200" y="6248206"/>
            <a:ext cx="4572000" cy="365125"/>
          </a:xfrm>
        </p:spPr>
        <p:txBody>
          <a:bodyPr rtlCol="0"/>
          <a:lstStyle/>
          <a:p>
            <a:endParaRPr lang="ru-RU"/>
          </a:p>
        </p:txBody>
      </p:sp>
      <p:sp>
        <p:nvSpPr>
          <p:cNvPr id="3" name="Рисунок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ru-RU" smtClean="0"/>
              <a:t>Вставка рисунка</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609600" y="228600"/>
            <a:ext cx="8153400" cy="9906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00E2E1DE-1A05-4542-9558-28A16498B8C5}" type="datetimeFigureOut">
              <a:rPr lang="ru-RU" smtClean="0"/>
              <a:pPr/>
              <a:t>21.06.2018</a:t>
            </a:fld>
            <a:endParaRPr lang="ru-RU"/>
          </a:p>
        </p:txBody>
      </p:sp>
      <p:sp>
        <p:nvSpPr>
          <p:cNvPr id="3" name="Нижний колонтитул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ru-RU"/>
          </a:p>
        </p:txBody>
      </p:sp>
      <p:sp>
        <p:nvSpPr>
          <p:cNvPr id="7" name="Прямоугольник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8117DAC0-AF48-4170-8BE5-C2D0ED6EC2B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garantF1://70435556.1000" TargetMode="External"/><Relationship Id="rId2" Type="http://schemas.openxmlformats.org/officeDocument/2006/relationships/hyperlink" Target="garantF1://70773252.0"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362200" y="1857364"/>
            <a:ext cx="6477000" cy="2428892"/>
          </a:xfrm>
        </p:spPr>
        <p:txBody>
          <a:bodyPr>
            <a:normAutofit/>
          </a:bodyPr>
          <a:lstStyle/>
          <a:p>
            <a:r>
              <a:rPr lang="ru-RU" dirty="0"/>
              <a:t>П</a:t>
            </a:r>
            <a:r>
              <a:rPr lang="ru-RU" dirty="0" smtClean="0"/>
              <a:t>рофессиональный стандарт</a:t>
            </a:r>
            <a:r>
              <a:rPr lang="ru-RU" dirty="0"/>
              <a:t/>
            </a:r>
            <a:br>
              <a:rPr lang="ru-RU" dirty="0"/>
            </a:br>
            <a:endParaRPr lang="ru-RU" dirty="0"/>
          </a:p>
        </p:txBody>
      </p:sp>
      <p:sp>
        <p:nvSpPr>
          <p:cNvPr id="3" name="Подзаголовок 2"/>
          <p:cNvSpPr>
            <a:spLocks noGrp="1"/>
          </p:cNvSpPr>
          <p:nvPr>
            <p:ph type="subTitle" idx="1"/>
          </p:nvPr>
        </p:nvSpPr>
        <p:spPr>
          <a:xfrm>
            <a:off x="457200" y="4786322"/>
            <a:ext cx="4953000" cy="285752"/>
          </a:xfrm>
        </p:spPr>
        <p:txBody>
          <a:bodyPr>
            <a:normAutofit fontScale="55000" lnSpcReduction="20000"/>
          </a:bodyPr>
          <a:lstStyle/>
          <a:p>
            <a:r>
              <a:rPr lang="ru-RU" dirty="0" smtClean="0"/>
              <a:t>ГАОУ ДПО СО «ИРО»</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dirty="0"/>
              <a:t>Что делать с принятым профессиональным стандартом?</a:t>
            </a:r>
            <a:br>
              <a:rPr lang="ru-RU" sz="2400" dirty="0"/>
            </a:br>
            <a:endParaRPr lang="ru-RU" sz="2400" dirty="0"/>
          </a:p>
        </p:txBody>
      </p:sp>
      <p:sp>
        <p:nvSpPr>
          <p:cNvPr id="3" name="Содержимое 2"/>
          <p:cNvSpPr>
            <a:spLocks noGrp="1"/>
          </p:cNvSpPr>
          <p:nvPr>
            <p:ph sz="quarter" idx="1"/>
          </p:nvPr>
        </p:nvSpPr>
        <p:spPr/>
        <p:txBody>
          <a:bodyPr>
            <a:normAutofit fontScale="85000" lnSpcReduction="20000"/>
          </a:bodyPr>
          <a:lstStyle/>
          <a:p>
            <a:pPr algn="just"/>
            <a:r>
              <a:rPr lang="ru-RU" dirty="0"/>
              <a:t>О</a:t>
            </a:r>
            <a:r>
              <a:rPr lang="ru-RU" dirty="0" smtClean="0"/>
              <a:t>знакомиться </a:t>
            </a:r>
            <a:r>
              <a:rPr lang="ru-RU" dirty="0"/>
              <a:t>с </a:t>
            </a:r>
            <a:r>
              <a:rPr lang="ru-RU" dirty="0" smtClean="0"/>
              <a:t>ним</a:t>
            </a:r>
            <a:endParaRPr lang="ru-RU" dirty="0"/>
          </a:p>
          <a:p>
            <a:pPr algn="just"/>
            <a:endParaRPr lang="ru-RU" dirty="0"/>
          </a:p>
          <a:p>
            <a:pPr algn="just"/>
            <a:r>
              <a:rPr lang="ru-RU" dirty="0"/>
              <a:t>П</a:t>
            </a:r>
            <a:r>
              <a:rPr lang="ru-RU" dirty="0" smtClean="0"/>
              <a:t>онять</a:t>
            </a:r>
            <a:r>
              <a:rPr lang="ru-RU" dirty="0"/>
              <a:t>, касается ли он вашей организации, есть ли у вас такие виды профессиональной деятельности. </a:t>
            </a:r>
            <a:endParaRPr lang="ru-RU" dirty="0" smtClean="0"/>
          </a:p>
          <a:p>
            <a:pPr algn="just"/>
            <a:endParaRPr lang="ru-RU" dirty="0"/>
          </a:p>
          <a:p>
            <a:pPr algn="just"/>
            <a:r>
              <a:rPr lang="ru-RU" b="1" dirty="0" smtClean="0">
                <a:solidFill>
                  <a:srgbClr val="FF0000"/>
                </a:solidFill>
              </a:rPr>
              <a:t>Если </a:t>
            </a:r>
            <a:r>
              <a:rPr lang="ru-RU" b="1" dirty="0">
                <a:solidFill>
                  <a:srgbClr val="FF0000"/>
                </a:solidFill>
              </a:rPr>
              <a:t>есть, то проверить, насколько существующая система работы по имеющейся позиции соответствует данным профессионального стандарта, в частности, проверить соответствие наименований должностей в стандарте, классификаторе и штатном расписании, а также содержание трудовой функции, прописанной в трудовых договорах этих работников или должностных инструкциях.</a:t>
            </a: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Обязательно</a:t>
            </a:r>
            <a:endParaRPr lang="ru-RU" dirty="0"/>
          </a:p>
        </p:txBody>
      </p:sp>
      <p:sp>
        <p:nvSpPr>
          <p:cNvPr id="3" name="Содержимое 2"/>
          <p:cNvSpPr>
            <a:spLocks noGrp="1"/>
          </p:cNvSpPr>
          <p:nvPr>
            <p:ph sz="quarter" idx="1"/>
          </p:nvPr>
        </p:nvSpPr>
        <p:spPr>
          <a:xfrm>
            <a:off x="457200" y="1142984"/>
            <a:ext cx="8258204" cy="5286412"/>
          </a:xfrm>
        </p:spPr>
        <p:txBody>
          <a:bodyPr>
            <a:normAutofit lnSpcReduction="10000"/>
          </a:bodyPr>
          <a:lstStyle/>
          <a:p>
            <a:pPr algn="just"/>
            <a:r>
              <a:rPr lang="ru-RU" dirty="0"/>
              <a:t>П</a:t>
            </a:r>
            <a:r>
              <a:rPr lang="ru-RU" dirty="0" smtClean="0"/>
              <a:t>роверить </a:t>
            </a:r>
            <a:r>
              <a:rPr lang="ru-RU" dirty="0"/>
              <a:t>работающих сотрудников на соответствие профессиональному стандарту: достаточно ли у них опыта и образования (если такие требования есть в самом стандарте), соответствуют ли их знания и умения требованиям, закрепленным в стандарте.</a:t>
            </a:r>
          </a:p>
          <a:p>
            <a:pPr algn="just">
              <a:buNone/>
            </a:pPr>
            <a:r>
              <a:rPr lang="ru-RU" dirty="0"/>
              <a:t> </a:t>
            </a:r>
          </a:p>
          <a:p>
            <a:pPr algn="just"/>
            <a:r>
              <a:rPr lang="ru-RU" dirty="0"/>
              <a:t>Если у работников недостаточный уровень знаний и умений, необходимо разработать для каждого работника программу обучения, для того чтобы он приобрел необходимый уровень квалификации.</a:t>
            </a: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400" dirty="0" smtClean="0"/>
              <a:t>Если же интересующий профессиональный стандарт готовится к утверждению или уже вступил в силу, работодателю следует:</a:t>
            </a:r>
            <a:br>
              <a:rPr lang="ru-RU" sz="2400" dirty="0" smtClean="0"/>
            </a:br>
            <a:endParaRPr lang="ru-RU" sz="2400" dirty="0"/>
          </a:p>
        </p:txBody>
      </p:sp>
      <p:sp>
        <p:nvSpPr>
          <p:cNvPr id="3" name="Содержимое 2"/>
          <p:cNvSpPr>
            <a:spLocks noGrp="1"/>
          </p:cNvSpPr>
          <p:nvPr>
            <p:ph sz="quarter" idx="1"/>
          </p:nvPr>
        </p:nvSpPr>
        <p:spPr>
          <a:xfrm>
            <a:off x="457200" y="1928802"/>
            <a:ext cx="8229600" cy="4197361"/>
          </a:xfrm>
        </p:spPr>
        <p:txBody>
          <a:bodyPr>
            <a:normAutofit fontScale="62500" lnSpcReduction="20000"/>
          </a:bodyPr>
          <a:lstStyle/>
          <a:p>
            <a:pPr algn="just"/>
            <a:r>
              <a:rPr lang="ru-RU" dirty="0" smtClean="0"/>
              <a:t>проверить </a:t>
            </a:r>
            <a:r>
              <a:rPr lang="ru-RU" dirty="0"/>
              <a:t>соответствие наименований должностей профессиональному стандарту, при необходимости – ввести новые должности в соответствии с профессиональным стандартом;</a:t>
            </a:r>
          </a:p>
          <a:p>
            <a:pPr algn="just"/>
            <a:r>
              <a:rPr lang="ru-RU" dirty="0"/>
              <a:t>проверить должностные обязанности работников службы персонала на соответствие трудовым функциям и трудовым действиям этих специалистов, прописанным в стандарте, при необходимости – внести соответствующие изменения в трудовой договор, должностные инструкции;</a:t>
            </a:r>
          </a:p>
          <a:p>
            <a:pPr algn="just"/>
            <a:r>
              <a:rPr lang="ru-RU" dirty="0"/>
              <a:t>провести аттестацию работников </a:t>
            </a:r>
            <a:r>
              <a:rPr lang="ru-RU" dirty="0" smtClean="0"/>
              <a:t>и </a:t>
            </a:r>
            <a:r>
              <a:rPr lang="ru-RU" dirty="0"/>
              <a:t>оценить, насколько   они соответствуют квалификационным требованиям, прописанным в профессиональном стандарте;</a:t>
            </a:r>
          </a:p>
          <a:p>
            <a:pPr algn="just"/>
            <a:r>
              <a:rPr lang="ru-RU" dirty="0"/>
              <a:t>если в ходе аттестации были выявлены несоответствия уровня знаний работника – обсудить с ним и возможность, и порядок получения соответствующего образования или приобретения соответствующих знаний и навыков.</a:t>
            </a:r>
          </a:p>
          <a:p>
            <a:pPr>
              <a:buNone/>
            </a:pPr>
            <a:r>
              <a:rPr lang="ru-RU" dirty="0"/>
              <a:t> </a:t>
            </a:r>
          </a:p>
          <a:p>
            <a:pPr>
              <a:buNone/>
            </a:pPr>
            <a:r>
              <a:rPr lang="ru-RU" dirty="0"/>
              <a:t> </a:t>
            </a:r>
          </a:p>
          <a:p>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Заголовок 1"/>
          <p:cNvSpPr>
            <a:spLocks noGrp="1"/>
          </p:cNvSpPr>
          <p:nvPr>
            <p:ph type="title"/>
          </p:nvPr>
        </p:nvSpPr>
        <p:spPr>
          <a:xfrm>
            <a:off x="457200" y="357167"/>
            <a:ext cx="8229600" cy="2000264"/>
          </a:xfrm>
        </p:spPr>
        <p:txBody>
          <a:bodyPr>
            <a:noAutofit/>
          </a:bodyPr>
          <a:lstStyle/>
          <a:p>
            <a:r>
              <a:rPr lang="ru-RU" sz="1600" dirty="0" smtClean="0">
                <a:solidFill>
                  <a:schemeClr val="tx1"/>
                </a:solidFill>
                <a:ea typeface="Lucida Sans Unicode" pitchFamily="34" charset="0"/>
              </a:rPr>
              <a:t>Профессиональный стандарт</a:t>
            </a:r>
            <a:r>
              <a:rPr lang="ru-RU" sz="1600" b="0" i="0" dirty="0" smtClean="0">
                <a:solidFill>
                  <a:schemeClr val="tx1"/>
                </a:solidFill>
                <a:ea typeface="Lucida Sans Unicode" pitchFamily="34" charset="0"/>
              </a:rPr>
              <a:t> Приказ Министерства труда и социальной защиты Российской Федерации от 18 октября 2013 г. N 544н г. Москва</a:t>
            </a:r>
            <a:br>
              <a:rPr lang="ru-RU" sz="1600" b="0" i="0" dirty="0" smtClean="0">
                <a:solidFill>
                  <a:schemeClr val="tx1"/>
                </a:solidFill>
                <a:ea typeface="Lucida Sans Unicode" pitchFamily="34" charset="0"/>
              </a:rPr>
            </a:br>
            <a:r>
              <a:rPr lang="ru-RU" sz="1600" b="0" i="0" dirty="0" smtClean="0">
                <a:solidFill>
                  <a:schemeClr val="tx1"/>
                </a:solidFill>
                <a:ea typeface="Lucida Sans Unicode" pitchFamily="34" charset="0"/>
              </a:rPr>
              <a:t>"Об утверждении профессионального стандарта "Педагог (педагогическая деятельность в сфере дошкольного, начального общего, основного общего, среднего общего образования) (воспитатель, учитель)"</a:t>
            </a:r>
            <a:br>
              <a:rPr lang="ru-RU" sz="1600" b="0" i="0" dirty="0" smtClean="0">
                <a:solidFill>
                  <a:schemeClr val="tx1"/>
                </a:solidFill>
                <a:ea typeface="Lucida Sans Unicode" pitchFamily="34" charset="0"/>
              </a:rPr>
            </a:br>
            <a:r>
              <a:rPr lang="ru-RU" sz="1600" dirty="0" smtClean="0">
                <a:solidFill>
                  <a:schemeClr val="tx1"/>
                </a:solidFill>
                <a:ea typeface="Lucida Sans Unicode" pitchFamily="34" charset="0"/>
              </a:rPr>
              <a:t/>
            </a:r>
            <a:br>
              <a:rPr lang="ru-RU" sz="1600" dirty="0" smtClean="0">
                <a:solidFill>
                  <a:schemeClr val="tx1"/>
                </a:solidFill>
                <a:ea typeface="Lucida Sans Unicode" pitchFamily="34" charset="0"/>
              </a:rPr>
            </a:br>
            <a:r>
              <a:rPr lang="ru-RU" sz="1600" dirty="0" smtClean="0">
                <a:solidFill>
                  <a:schemeClr val="tx1"/>
                </a:solidFill>
                <a:ea typeface="Lucida Sans Unicode" pitchFamily="34" charset="0"/>
              </a:rPr>
              <a:t/>
            </a:r>
            <a:br>
              <a:rPr lang="ru-RU" sz="1600" dirty="0" smtClean="0">
                <a:solidFill>
                  <a:schemeClr val="tx1"/>
                </a:solidFill>
                <a:ea typeface="Lucida Sans Unicode" pitchFamily="34" charset="0"/>
              </a:rPr>
            </a:br>
            <a:r>
              <a:rPr lang="ru-RU" sz="1600" dirty="0" smtClean="0">
                <a:solidFill>
                  <a:schemeClr val="tx1"/>
                </a:solidFill>
                <a:ea typeface="Lucida Sans Unicode" pitchFamily="34" charset="0"/>
              </a:rPr>
              <a:t>ПС - это характеристика квалификации, необходимой работнику для</a:t>
            </a:r>
            <a:br>
              <a:rPr lang="ru-RU" sz="1600" dirty="0" smtClean="0">
                <a:solidFill>
                  <a:schemeClr val="tx1"/>
                </a:solidFill>
                <a:ea typeface="Lucida Sans Unicode" pitchFamily="34" charset="0"/>
              </a:rPr>
            </a:br>
            <a:r>
              <a:rPr lang="ru-RU" sz="1600" dirty="0" smtClean="0">
                <a:solidFill>
                  <a:schemeClr val="tx1"/>
                </a:solidFill>
                <a:ea typeface="Lucida Sans Unicode" pitchFamily="34" charset="0"/>
              </a:rPr>
              <a:t> осуществления определенного вида профессиональной деятельности.</a:t>
            </a:r>
            <a:br>
              <a:rPr lang="ru-RU" sz="1600" dirty="0" smtClean="0">
                <a:solidFill>
                  <a:schemeClr val="tx1"/>
                </a:solidFill>
                <a:ea typeface="Lucida Sans Unicode" pitchFamily="34" charset="0"/>
              </a:rPr>
            </a:br>
            <a:endParaRPr lang="ru-RU" sz="1600" dirty="0" smtClean="0">
              <a:solidFill>
                <a:schemeClr val="tx1"/>
              </a:solidFill>
              <a:ea typeface="Lucida Sans Unicode" pitchFamily="34" charset="0"/>
            </a:endParaRPr>
          </a:p>
        </p:txBody>
      </p:sp>
      <p:sp>
        <p:nvSpPr>
          <p:cNvPr id="27651" name="Содержимое 2"/>
          <p:cNvSpPr>
            <a:spLocks noGrp="1"/>
          </p:cNvSpPr>
          <p:nvPr>
            <p:ph idx="1"/>
          </p:nvPr>
        </p:nvSpPr>
        <p:spPr>
          <a:xfrm>
            <a:off x="457200" y="2071688"/>
            <a:ext cx="8043863" cy="4429125"/>
          </a:xfrm>
        </p:spPr>
        <p:txBody>
          <a:bodyPr>
            <a:normAutofit lnSpcReduction="10000"/>
          </a:bodyPr>
          <a:lstStyle/>
          <a:p>
            <a:pPr>
              <a:lnSpc>
                <a:spcPct val="73000"/>
              </a:lnSpc>
              <a:buFont typeface="Times New Roman" pitchFamily="16" charset="0"/>
              <a:buNone/>
            </a:pPr>
            <a:endParaRPr lang="ru-RU" sz="4400" smtClean="0">
              <a:latin typeface="Times New Roman" pitchFamily="16" charset="0"/>
              <a:cs typeface="Times New Roman" pitchFamily="16" charset="0"/>
            </a:endParaRPr>
          </a:p>
          <a:p>
            <a:pPr>
              <a:lnSpc>
                <a:spcPct val="73000"/>
              </a:lnSpc>
            </a:pPr>
            <a:r>
              <a:rPr lang="ru-RU" sz="2100" smtClean="0">
                <a:latin typeface="Times New Roman" pitchFamily="16" charset="0"/>
                <a:cs typeface="Times New Roman" pitchFamily="16" charset="0"/>
              </a:rPr>
              <a:t>Профессиональные стандарты применяются:</a:t>
            </a:r>
          </a:p>
          <a:p>
            <a:pPr>
              <a:lnSpc>
                <a:spcPct val="73000"/>
              </a:lnSpc>
            </a:pPr>
            <a:endParaRPr lang="ru-RU" sz="2100" smtClean="0">
              <a:latin typeface="Times New Roman" pitchFamily="16" charset="0"/>
              <a:cs typeface="Times New Roman" pitchFamily="16" charset="0"/>
            </a:endParaRPr>
          </a:p>
          <a:p>
            <a:pPr>
              <a:lnSpc>
                <a:spcPct val="73000"/>
              </a:lnSpc>
            </a:pPr>
            <a:r>
              <a:rPr lang="ru-RU" sz="2100" smtClean="0">
                <a:latin typeface="Times New Roman" pitchFamily="16" charset="0"/>
                <a:cs typeface="Times New Roman" pitchFamily="16" charset="0"/>
              </a:rPr>
              <a:t> работодателями при формировании кадровой политики и в управлении персоналом, при организации обучения и аттестации работников, разработке должностных инструкций, тарификации работ, присвоении тарифных разрядов работникам и установлении систем оплаты труда с учетом особенностей организации производства, труда и управления;</a:t>
            </a:r>
          </a:p>
          <a:p>
            <a:pPr>
              <a:lnSpc>
                <a:spcPct val="73000"/>
              </a:lnSpc>
            </a:pPr>
            <a:endParaRPr lang="ru-RU" sz="2100" smtClean="0">
              <a:latin typeface="Times New Roman" pitchFamily="16" charset="0"/>
              <a:cs typeface="Times New Roman" pitchFamily="16" charset="0"/>
            </a:endParaRPr>
          </a:p>
          <a:p>
            <a:pPr>
              <a:lnSpc>
                <a:spcPct val="73000"/>
              </a:lnSpc>
            </a:pPr>
            <a:r>
              <a:rPr lang="ru-RU" sz="2100" smtClean="0">
                <a:latin typeface="Times New Roman" pitchFamily="16" charset="0"/>
                <a:cs typeface="Times New Roman" pitchFamily="16" charset="0"/>
              </a:rPr>
              <a:t>образовательными организациями профессионального образования при разработке профессиональных образовательных программ;</a:t>
            </a:r>
          </a:p>
          <a:p>
            <a:pPr>
              <a:lnSpc>
                <a:spcPct val="73000"/>
              </a:lnSpc>
            </a:pPr>
            <a:endParaRPr lang="ru-RU" sz="2100" smtClean="0">
              <a:latin typeface="Times New Roman" pitchFamily="16" charset="0"/>
              <a:cs typeface="Times New Roman" pitchFamily="16" charset="0"/>
            </a:endParaRPr>
          </a:p>
          <a:p>
            <a:pPr>
              <a:lnSpc>
                <a:spcPct val="73000"/>
              </a:lnSpc>
            </a:pPr>
            <a:r>
              <a:rPr lang="ru-RU" sz="2100" smtClean="0">
                <a:latin typeface="Times New Roman" pitchFamily="16" charset="0"/>
                <a:cs typeface="Times New Roman" pitchFamily="16" charset="0"/>
              </a:rPr>
              <a:t> при разработке федеральных государственных образовательных стандартов профессионального образования.</a:t>
            </a:r>
          </a:p>
          <a:p>
            <a:pPr>
              <a:lnSpc>
                <a:spcPct val="73000"/>
              </a:lnSpc>
            </a:pPr>
            <a:endParaRPr lang="ru-RU" sz="2100" smtClean="0">
              <a:latin typeface="Times New Roman" pitchFamily="16" charset="0"/>
              <a:cs typeface="Times New Roman" pitchFamily="16" charset="0"/>
            </a:endParaRPr>
          </a:p>
          <a:p>
            <a:pPr>
              <a:lnSpc>
                <a:spcPct val="73000"/>
              </a:lnSpc>
            </a:pPr>
            <a:endParaRPr lang="ru-RU" sz="3000" smtClean="0">
              <a:ea typeface="Lucida Sans Unicode" pitchFamily="34" charset="0"/>
            </a:endParaRPr>
          </a:p>
          <a:p>
            <a:pPr>
              <a:lnSpc>
                <a:spcPct val="73000"/>
              </a:lnSpc>
            </a:pPr>
            <a:endParaRPr lang="ru-RU" sz="3000" smtClean="0">
              <a:ea typeface="Lucida Sans Unicode"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Заголовок 1"/>
          <p:cNvSpPr>
            <a:spLocks noGrp="1"/>
          </p:cNvSpPr>
          <p:nvPr>
            <p:ph type="title"/>
          </p:nvPr>
        </p:nvSpPr>
        <p:spPr/>
        <p:txBody>
          <a:bodyPr/>
          <a:lstStyle/>
          <a:p>
            <a:r>
              <a:rPr lang="ru-RU" sz="2000" smtClean="0">
                <a:ea typeface="Lucida Sans Unicode" pitchFamily="34" charset="0"/>
              </a:rPr>
              <a:t>Приказ Министерства труда и социальной защиты РФ от 25 декабря 2014 г. N 1115н</a:t>
            </a:r>
          </a:p>
        </p:txBody>
      </p:sp>
      <p:sp>
        <p:nvSpPr>
          <p:cNvPr id="28675" name="Содержимое 2"/>
          <p:cNvSpPr>
            <a:spLocks noGrp="1"/>
          </p:cNvSpPr>
          <p:nvPr>
            <p:ph idx="1"/>
          </p:nvPr>
        </p:nvSpPr>
        <p:spPr/>
        <p:txBody>
          <a:bodyPr/>
          <a:lstStyle/>
          <a:p>
            <a:pPr algn="just"/>
            <a:r>
              <a:rPr lang="ru-RU" sz="1800" smtClean="0">
                <a:ea typeface="Lucida Sans Unicode" pitchFamily="34" charset="0"/>
              </a:rPr>
              <a:t>"О внесении изменения в приказ Министерства труда и социальной защиты Российской Федерации от 18 октября 2013 г. N 544н "Об утверждении профессионального стандарта "Педагог (педагогическая деятельность в сфере дошкольного, начального общего, основного общего, среднего общего образования) (воспитатель, учитель)»</a:t>
            </a:r>
          </a:p>
          <a:p>
            <a:pPr algn="just">
              <a:buFont typeface="Times New Roman" pitchFamily="16" charset="0"/>
              <a:buNone/>
            </a:pPr>
            <a:endParaRPr lang="ru-RU" sz="1800" smtClean="0">
              <a:ea typeface="Lucida Sans Unicode" pitchFamily="34" charset="0"/>
            </a:endParaRPr>
          </a:p>
          <a:p>
            <a:pPr algn="just"/>
            <a:r>
              <a:rPr lang="ru-RU" sz="1800" smtClean="0">
                <a:ea typeface="Lucida Sans Unicode" pitchFamily="34" charset="0"/>
              </a:rPr>
              <a:t>Пункт 2 Приказа Министерства труда и социальной защиты Российской Федерации от 18 октября 2013 г. N 544н "Об утверждении профессионального стандарта "Педагог (педагогическая деятельность в сфере дошкольного, начального общего, основного общего, среднего общего образования) (воспитатель, учитель)" (зарегистрирован Министерством юстиции Российской Федерации 6 декабря 2013 г. N 30550) </a:t>
            </a:r>
            <a:r>
              <a:rPr lang="ru-RU" sz="2000" b="1" smtClean="0">
                <a:ea typeface="Lucida Sans Unicode" pitchFamily="34" charset="0"/>
              </a:rPr>
              <a:t>применяется с 1 января 2017 года.</a:t>
            </a:r>
          </a:p>
          <a:p>
            <a:endParaRPr lang="ru-RU" sz="1800" smtClean="0">
              <a:ea typeface="Lucida Sans Unicode" pitchFamily="34" charset="0"/>
            </a:endParaRPr>
          </a:p>
          <a:p>
            <a:pPr algn="just"/>
            <a:endParaRPr lang="ru-RU" sz="1800" smtClean="0">
              <a:ea typeface="Lucida Sans Unicode" pitchFamily="34" charset="0"/>
            </a:endParaRPr>
          </a:p>
          <a:p>
            <a:endParaRPr lang="ru-RU" smtClean="0">
              <a:ea typeface="Lucida Sans Unicode"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Заголовок 7"/>
          <p:cNvSpPr>
            <a:spLocks noGrp="1"/>
          </p:cNvSpPr>
          <p:nvPr>
            <p:ph type="title"/>
          </p:nvPr>
        </p:nvSpPr>
        <p:spPr>
          <a:xfrm>
            <a:off x="457200" y="274638"/>
            <a:ext cx="8229600" cy="2082800"/>
          </a:xfrm>
        </p:spPr>
        <p:txBody>
          <a:bodyPr/>
          <a:lstStyle/>
          <a:p>
            <a:r>
              <a:rPr lang="ru-RU" sz="1600" smtClean="0">
                <a:ea typeface="Lucida Sans Unicode" pitchFamily="34" charset="0"/>
              </a:rPr>
              <a:t>Приказ Министерства труда и социальной защиты РФ от 5 августа 2016 г. N 422н</a:t>
            </a:r>
            <a:r>
              <a:rPr lang="ru-RU" sz="1400" smtClean="0">
                <a:ea typeface="Lucida Sans Unicode" pitchFamily="34" charset="0"/>
              </a:rPr>
              <a:t/>
            </a:r>
            <a:br>
              <a:rPr lang="ru-RU" sz="1400" smtClean="0">
                <a:ea typeface="Lucida Sans Unicode" pitchFamily="34" charset="0"/>
              </a:rPr>
            </a:br>
            <a:r>
              <a:rPr lang="ru-RU" sz="1400" smtClean="0">
                <a:ea typeface="Lucida Sans Unicode" pitchFamily="34" charset="0"/>
              </a:rPr>
              <a:t/>
            </a:r>
            <a:br>
              <a:rPr lang="ru-RU" sz="1400" smtClean="0">
                <a:ea typeface="Lucida Sans Unicode" pitchFamily="34" charset="0"/>
              </a:rPr>
            </a:br>
            <a:r>
              <a:rPr lang="ru-RU" sz="1400" smtClean="0">
                <a:ea typeface="Lucida Sans Unicode" pitchFamily="34" charset="0"/>
              </a:rPr>
              <a:t>"О внесении изменений в профессиональный стандарт "Педагог (педагогическая деятельность в дошкольном, начальном общем, основном общем, среднем общем образовании) (воспитатель, учитель)", утвержденный приказом Министерства труда и социальной защиты Российской Федерации от 18 октября 2013 г. N 544н"</a:t>
            </a:r>
            <a:br>
              <a:rPr lang="ru-RU" sz="1400" smtClean="0">
                <a:ea typeface="Lucida Sans Unicode" pitchFamily="34" charset="0"/>
              </a:rPr>
            </a:br>
            <a:endParaRPr lang="ru-RU" sz="1400" smtClean="0">
              <a:ea typeface="Lucida Sans Unicode" pitchFamily="34" charset="0"/>
            </a:endParaRPr>
          </a:p>
        </p:txBody>
      </p:sp>
      <p:sp>
        <p:nvSpPr>
          <p:cNvPr id="29699" name="Содержимое 8"/>
          <p:cNvSpPr>
            <a:spLocks noGrp="1"/>
          </p:cNvSpPr>
          <p:nvPr>
            <p:ph idx="1"/>
          </p:nvPr>
        </p:nvSpPr>
        <p:spPr>
          <a:xfrm>
            <a:off x="457200" y="2286000"/>
            <a:ext cx="8229600" cy="3840163"/>
          </a:xfrm>
        </p:spPr>
        <p:txBody>
          <a:bodyPr/>
          <a:lstStyle/>
          <a:p>
            <a:pPr algn="just">
              <a:lnSpc>
                <a:spcPct val="73000"/>
              </a:lnSpc>
              <a:buFont typeface="Times New Roman" pitchFamily="16" charset="0"/>
              <a:buNone/>
            </a:pPr>
            <a:r>
              <a:rPr lang="ru-RU" sz="1500" smtClean="0">
                <a:ea typeface="Lucida Sans Unicode" pitchFamily="34" charset="0"/>
              </a:rPr>
              <a:t>Приказываю:</a:t>
            </a:r>
          </a:p>
          <a:p>
            <a:pPr algn="just">
              <a:lnSpc>
                <a:spcPct val="73000"/>
              </a:lnSpc>
            </a:pPr>
            <a:r>
              <a:rPr lang="ru-RU" sz="1500" smtClean="0">
                <a:ea typeface="Lucida Sans Unicode" pitchFamily="34" charset="0"/>
              </a:rPr>
              <a:t>Внести следующие изменения в профессиональный стандарт "Педагог (педагогическая деятельность в дошкольном, начальном общем, основном общем, среднем общем образовании) (воспитатель, учитель)", утвержденный приказом Министерства труда и социальной защиты Российской Федерации от 18 октября 2013 г. N 544н (зарегистрирован Министерством юстиции Российской Федерации 6 декабря 2013 г., регистрационный N 30550), с изменением, внесенным приказом Министерства труда и социальной защиты Российской Федерации от 25 декабря 2014 г. N 1115н (зарегистрирован Министерством юстиции Российской Федерации 19 февраля 2015 г., регистрационный N 36091):</a:t>
            </a:r>
          </a:p>
          <a:p>
            <a:pPr algn="just">
              <a:lnSpc>
                <a:spcPct val="73000"/>
              </a:lnSpc>
              <a:buFont typeface="Times New Roman" pitchFamily="16" charset="0"/>
              <a:buNone/>
            </a:pPr>
            <a:endParaRPr lang="ru-RU" sz="1500" smtClean="0">
              <a:ea typeface="Lucida Sans Unicode" pitchFamily="34" charset="0"/>
              <a:hlinkClick r:id="rId2"/>
            </a:endParaRPr>
          </a:p>
          <a:p>
            <a:pPr algn="just">
              <a:lnSpc>
                <a:spcPct val="73000"/>
              </a:lnSpc>
              <a:buFont typeface="Times New Roman" pitchFamily="16" charset="0"/>
              <a:buNone/>
            </a:pPr>
            <a:r>
              <a:rPr lang="ru-RU" sz="1500" smtClean="0">
                <a:ea typeface="Lucida Sans Unicode" pitchFamily="34" charset="0"/>
              </a:rPr>
              <a:t>наименование профессионального стандарта изложить в следующей редакции:</a:t>
            </a:r>
            <a:endParaRPr lang="ru-RU" sz="1500" smtClean="0">
              <a:ea typeface="Lucida Sans Unicode" pitchFamily="34" charset="0"/>
              <a:hlinkClick r:id="rId3"/>
            </a:endParaRPr>
          </a:p>
          <a:p>
            <a:pPr algn="just">
              <a:lnSpc>
                <a:spcPct val="73000"/>
              </a:lnSpc>
            </a:pPr>
            <a:endParaRPr lang="ru-RU" sz="1500" smtClean="0">
              <a:ea typeface="Lucida Sans Unicode" pitchFamily="34" charset="0"/>
            </a:endParaRPr>
          </a:p>
          <a:p>
            <a:pPr algn="just">
              <a:lnSpc>
                <a:spcPct val="73000"/>
              </a:lnSpc>
            </a:pPr>
            <a:r>
              <a:rPr lang="ru-RU" sz="1500" b="1" smtClean="0">
                <a:ea typeface="Lucida Sans Unicode" pitchFamily="34" charset="0"/>
              </a:rPr>
              <a:t>"Педагог (педагогическая деятельность в сфере дошкольного, начального общего, основного общего, среднего общего образования) (воспитатель, учитель)";</a:t>
            </a:r>
          </a:p>
          <a:p>
            <a:pPr algn="just">
              <a:lnSpc>
                <a:spcPct val="73000"/>
              </a:lnSpc>
            </a:pPr>
            <a:endParaRPr lang="ru-RU" sz="1500" smtClean="0">
              <a:ea typeface="Lucida Sans Unicode" pitchFamily="34" charset="0"/>
            </a:endParaRPr>
          </a:p>
          <a:p>
            <a:pPr algn="just">
              <a:lnSpc>
                <a:spcPct val="73000"/>
              </a:lnSpc>
            </a:pPr>
            <a:r>
              <a:rPr lang="ru-RU" sz="1500" smtClean="0">
                <a:ea typeface="Lucida Sans Unicode" pitchFamily="34" charset="0"/>
              </a:rPr>
              <a:t>в подразделах 3.1 и 3.2 "Обобщенная трудовая функция" раздела III "Характеристика обобщенных трудовых функций" позицию "Требования к образованию и обучению" изложить в следующей редакции:</a:t>
            </a:r>
          </a:p>
          <a:p>
            <a:pPr>
              <a:lnSpc>
                <a:spcPct val="73000"/>
              </a:lnSpc>
            </a:pPr>
            <a:endParaRPr lang="ru-RU" sz="1500" smtClean="0">
              <a:ea typeface="Lucida Sans Unicode"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642938"/>
            <a:ext cx="8229600" cy="1000125"/>
          </a:xfrm>
        </p:spPr>
        <p:txBody>
          <a:bodyPr>
            <a:normAutofit fontScale="90000"/>
          </a:bodyPr>
          <a:lstStyle/>
          <a:p>
            <a:r>
              <a:rPr lang="ru-RU" sz="2200" smtClean="0">
                <a:ea typeface="Lucida Sans Unicode" pitchFamily="34" charset="0"/>
              </a:rPr>
              <a:t>ПРОФЕССИОНАЛЬНЫЙ</a:t>
            </a:r>
            <a:br>
              <a:rPr lang="ru-RU" sz="2200" smtClean="0">
                <a:ea typeface="Lucida Sans Unicode" pitchFamily="34" charset="0"/>
              </a:rPr>
            </a:br>
            <a:r>
              <a:rPr lang="ru-RU" sz="2200" smtClean="0">
                <a:ea typeface="Lucida Sans Unicode" pitchFamily="34" charset="0"/>
              </a:rPr>
              <a:t>СТАНДАРТ</a:t>
            </a:r>
            <a:r>
              <a:rPr lang="ru-RU" sz="3200" smtClean="0">
                <a:ea typeface="Lucida Sans Unicode" pitchFamily="34" charset="0"/>
              </a:rPr>
              <a:t/>
            </a:r>
            <a:br>
              <a:rPr lang="ru-RU" sz="3200" smtClean="0">
                <a:ea typeface="Lucida Sans Unicode" pitchFamily="34" charset="0"/>
              </a:rPr>
            </a:br>
            <a:endParaRPr lang="ru-RU" sz="3200" smtClean="0">
              <a:ea typeface="Lucida Sans Unicode" pitchFamily="34" charset="0"/>
            </a:endParaRPr>
          </a:p>
        </p:txBody>
      </p:sp>
      <p:sp>
        <p:nvSpPr>
          <p:cNvPr id="5" name="Содержимое 4"/>
          <p:cNvSpPr>
            <a:spLocks noGrp="1"/>
          </p:cNvSpPr>
          <p:nvPr>
            <p:ph sz="half" idx="1"/>
          </p:nvPr>
        </p:nvSpPr>
        <p:spPr>
          <a:solidFill>
            <a:schemeClr val="tx2">
              <a:lumMod val="20000"/>
              <a:lumOff val="80000"/>
            </a:schemeClr>
          </a:solidFill>
        </p:spPr>
        <p:txBody>
          <a:bodyPr>
            <a:normAutofit/>
          </a:bodyPr>
          <a:lstStyle/>
          <a:p>
            <a:pPr>
              <a:lnSpc>
                <a:spcPct val="73000"/>
              </a:lnSpc>
              <a:buFont typeface="Times New Roman" pitchFamily="16" charset="0"/>
              <a:buNone/>
            </a:pPr>
            <a:r>
              <a:rPr lang="ru-RU" sz="2200" smtClean="0">
                <a:ea typeface="Lucida Sans Unicode" pitchFamily="34" charset="0"/>
              </a:rPr>
              <a:t>Старая редакция </a:t>
            </a:r>
          </a:p>
          <a:p>
            <a:pPr>
              <a:lnSpc>
                <a:spcPct val="73000"/>
              </a:lnSpc>
            </a:pPr>
            <a:endParaRPr lang="ru-RU" sz="2200" smtClean="0">
              <a:ea typeface="Lucida Sans Unicode" pitchFamily="34" charset="0"/>
            </a:endParaRPr>
          </a:p>
          <a:p>
            <a:pPr>
              <a:lnSpc>
                <a:spcPct val="73000"/>
              </a:lnSpc>
            </a:pPr>
            <a:endParaRPr lang="ru-RU" sz="2200" smtClean="0">
              <a:ea typeface="Lucida Sans Unicode" pitchFamily="34" charset="0"/>
            </a:endParaRPr>
          </a:p>
          <a:p>
            <a:pPr>
              <a:lnSpc>
                <a:spcPct val="73000"/>
              </a:lnSpc>
            </a:pPr>
            <a:endParaRPr lang="ru-RU" sz="2200" smtClean="0">
              <a:ea typeface="Lucida Sans Unicode" pitchFamily="34" charset="0"/>
            </a:endParaRPr>
          </a:p>
          <a:p>
            <a:pPr>
              <a:lnSpc>
                <a:spcPct val="73000"/>
              </a:lnSpc>
            </a:pPr>
            <a:r>
              <a:rPr lang="ru-RU" sz="2200" smtClean="0">
                <a:ea typeface="Lucida Sans Unicode" pitchFamily="34" charset="0"/>
              </a:rPr>
              <a:t>Педагог (педагогическая деятельность в дошкольном, начальном общем, основном общем, среднем общем образовании)</a:t>
            </a:r>
            <a:br>
              <a:rPr lang="ru-RU" sz="2200" smtClean="0">
                <a:ea typeface="Lucida Sans Unicode" pitchFamily="34" charset="0"/>
              </a:rPr>
            </a:br>
            <a:r>
              <a:rPr lang="ru-RU" sz="2200" smtClean="0">
                <a:ea typeface="Lucida Sans Unicode" pitchFamily="34" charset="0"/>
              </a:rPr>
              <a:t>(воспитатель, учитель)</a:t>
            </a:r>
            <a:br>
              <a:rPr lang="ru-RU" sz="2200" smtClean="0">
                <a:ea typeface="Lucida Sans Unicode" pitchFamily="34" charset="0"/>
              </a:rPr>
            </a:br>
            <a:r>
              <a:rPr lang="ru-RU" sz="2200" smtClean="0">
                <a:ea typeface="Lucida Sans Unicode" pitchFamily="34" charset="0"/>
              </a:rPr>
              <a:t>(утв. приказом Министерства труда и социальной защиты РФ от 18 октября 2013 г. N 544н)</a:t>
            </a:r>
            <a:endParaRPr lang="ru-RU" sz="2200" b="1" smtClean="0">
              <a:ea typeface="Lucida Sans Unicode" pitchFamily="34" charset="0"/>
              <a:hlinkClick r:id=""/>
            </a:endParaRPr>
          </a:p>
          <a:p>
            <a:pPr>
              <a:lnSpc>
                <a:spcPct val="73000"/>
              </a:lnSpc>
            </a:pPr>
            <a:endParaRPr lang="ru-RU" sz="2200" smtClean="0">
              <a:ea typeface="Lucida Sans Unicode" pitchFamily="34" charset="0"/>
            </a:endParaRPr>
          </a:p>
          <a:p>
            <a:pPr>
              <a:lnSpc>
                <a:spcPct val="73000"/>
              </a:lnSpc>
            </a:pPr>
            <a:endParaRPr lang="ru-RU" sz="2200" smtClean="0">
              <a:ea typeface="Lucida Sans Unicode" pitchFamily="34" charset="0"/>
            </a:endParaRPr>
          </a:p>
        </p:txBody>
      </p:sp>
      <p:sp>
        <p:nvSpPr>
          <p:cNvPr id="6" name="Содержимое 5"/>
          <p:cNvSpPr>
            <a:spLocks noGrp="1"/>
          </p:cNvSpPr>
          <p:nvPr>
            <p:ph sz="half" idx="2"/>
          </p:nvPr>
        </p:nvSpPr>
        <p:spPr>
          <a:solidFill>
            <a:schemeClr val="accent3">
              <a:lumMod val="60000"/>
              <a:lumOff val="40000"/>
            </a:schemeClr>
          </a:solidFill>
        </p:spPr>
        <p:txBody>
          <a:bodyPr>
            <a:normAutofit/>
          </a:bodyPr>
          <a:lstStyle/>
          <a:p>
            <a:pPr>
              <a:lnSpc>
                <a:spcPct val="73000"/>
              </a:lnSpc>
              <a:buFont typeface="Times New Roman" pitchFamily="16" charset="0"/>
              <a:buNone/>
            </a:pPr>
            <a:r>
              <a:rPr lang="ru-RU" sz="2200" b="1" smtClean="0">
                <a:ea typeface="Lucida Sans Unicode" pitchFamily="34" charset="0"/>
              </a:rPr>
              <a:t> с изменениями и дополнениями от:</a:t>
            </a:r>
          </a:p>
          <a:p>
            <a:pPr>
              <a:lnSpc>
                <a:spcPct val="73000"/>
              </a:lnSpc>
              <a:buFont typeface="Times New Roman" pitchFamily="16" charset="0"/>
              <a:buNone/>
            </a:pPr>
            <a:r>
              <a:rPr lang="ru-RU" sz="2200" smtClean="0">
                <a:ea typeface="Lucida Sans Unicode" pitchFamily="34" charset="0"/>
              </a:rPr>
              <a:t> 5 августа 2016 г.</a:t>
            </a:r>
          </a:p>
          <a:p>
            <a:pPr>
              <a:lnSpc>
                <a:spcPct val="73000"/>
              </a:lnSpc>
            </a:pPr>
            <a:endParaRPr lang="ru-RU" sz="2200" smtClean="0">
              <a:ea typeface="Lucida Sans Unicode" pitchFamily="34" charset="0"/>
            </a:endParaRPr>
          </a:p>
          <a:p>
            <a:pPr>
              <a:lnSpc>
                <a:spcPct val="73000"/>
              </a:lnSpc>
            </a:pPr>
            <a:r>
              <a:rPr lang="ru-RU" sz="2200" smtClean="0">
                <a:ea typeface="Lucida Sans Unicode" pitchFamily="34" charset="0"/>
              </a:rPr>
              <a:t>Педагог (педагогическая деятельность в сфере дошкольного,</a:t>
            </a:r>
            <a:br>
              <a:rPr lang="ru-RU" sz="2200" smtClean="0">
                <a:ea typeface="Lucida Sans Unicode" pitchFamily="34" charset="0"/>
              </a:rPr>
            </a:br>
            <a:r>
              <a:rPr lang="ru-RU" sz="2200" smtClean="0">
                <a:ea typeface="Lucida Sans Unicode" pitchFamily="34" charset="0"/>
              </a:rPr>
              <a:t> начального общего, основного общего, среднего общего образования) (воспитатель, учитель)</a:t>
            </a:r>
            <a:br>
              <a:rPr lang="ru-RU" sz="2200" smtClean="0">
                <a:ea typeface="Lucida Sans Unicode" pitchFamily="34" charset="0"/>
              </a:rPr>
            </a:br>
            <a:r>
              <a:rPr lang="ru-RU" sz="2200" smtClean="0">
                <a:ea typeface="Lucida Sans Unicode" pitchFamily="34" charset="0"/>
              </a:rPr>
              <a:t>(утв. приказом Министерства труда и социальной защиты РФ от 18 октября 2013 г. N 544н)</a:t>
            </a:r>
          </a:p>
          <a:p>
            <a:pPr>
              <a:lnSpc>
                <a:spcPct val="73000"/>
              </a:lnSpc>
              <a:buFont typeface="Times New Roman" pitchFamily="16" charset="0"/>
              <a:buNone/>
            </a:pPr>
            <a:endParaRPr lang="ru-RU" sz="2200" smtClean="0">
              <a:ea typeface="Lucida Sans Unicode" pitchFamily="34" charset="0"/>
              <a:hlinkClick r:id=""/>
            </a:endParaRPr>
          </a:p>
          <a:p>
            <a:pPr>
              <a:lnSpc>
                <a:spcPct val="73000"/>
              </a:lnSpc>
            </a:pPr>
            <a:endParaRPr lang="ru-RU" sz="2200" smtClean="0">
              <a:ea typeface="Lucida Sans Unicode" pitchFamily="34" charset="0"/>
            </a:endParaRPr>
          </a:p>
          <a:p>
            <a:pPr>
              <a:lnSpc>
                <a:spcPct val="73000"/>
              </a:lnSpc>
            </a:pPr>
            <a:endParaRPr lang="ru-RU" sz="2200" b="1" smtClean="0">
              <a:ea typeface="Lucida Sans Unicode" pitchFamily="34" charset="0"/>
              <a:hlinkClick r:id=""/>
            </a:endParaRPr>
          </a:p>
          <a:p>
            <a:pPr>
              <a:lnSpc>
                <a:spcPct val="73000"/>
              </a:lnSpc>
            </a:pPr>
            <a:endParaRPr lang="ru-RU" sz="2200" smtClean="0">
              <a:ea typeface="Lucida Sans Unicode" pitchFamily="34" charset="0"/>
            </a:endParaRPr>
          </a:p>
          <a:p>
            <a:pPr>
              <a:lnSpc>
                <a:spcPct val="73000"/>
              </a:lnSpc>
            </a:pPr>
            <a:endParaRPr lang="ru-RU" sz="2200" smtClean="0">
              <a:ea typeface="Lucida Sans Unicode"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Заголовок 3"/>
          <p:cNvSpPr>
            <a:spLocks noGrp="1"/>
          </p:cNvSpPr>
          <p:nvPr>
            <p:ph type="title"/>
          </p:nvPr>
        </p:nvSpPr>
        <p:spPr>
          <a:xfrm>
            <a:off x="457200" y="428625"/>
            <a:ext cx="8229600" cy="857250"/>
          </a:xfrm>
        </p:spPr>
        <p:txBody>
          <a:bodyPr>
            <a:normAutofit fontScale="90000"/>
          </a:bodyPr>
          <a:lstStyle/>
          <a:p>
            <a:r>
              <a:rPr lang="ru-RU" sz="2800" smtClean="0">
                <a:ea typeface="Lucida Sans Unicode" pitchFamily="34" charset="0"/>
              </a:rPr>
              <a:t>ПРОФЕССИОНАЛЬНЫЙ</a:t>
            </a:r>
            <a:br>
              <a:rPr lang="ru-RU" sz="2800" smtClean="0">
                <a:ea typeface="Lucida Sans Unicode" pitchFamily="34" charset="0"/>
              </a:rPr>
            </a:br>
            <a:r>
              <a:rPr lang="ru-RU" sz="2800" smtClean="0">
                <a:ea typeface="Lucida Sans Unicode" pitchFamily="34" charset="0"/>
              </a:rPr>
              <a:t>СТАНДАРТ</a:t>
            </a:r>
          </a:p>
        </p:txBody>
      </p:sp>
      <p:sp>
        <p:nvSpPr>
          <p:cNvPr id="5" name="Содержимое 4"/>
          <p:cNvSpPr>
            <a:spLocks noGrp="1"/>
          </p:cNvSpPr>
          <p:nvPr>
            <p:ph sz="half" idx="1"/>
          </p:nvPr>
        </p:nvSpPr>
        <p:spPr>
          <a:xfrm>
            <a:off x="457200" y="1428750"/>
            <a:ext cx="3614738" cy="4929188"/>
          </a:xfrm>
          <a:solidFill>
            <a:schemeClr val="accent1">
              <a:lumMod val="40000"/>
              <a:lumOff val="60000"/>
            </a:schemeClr>
          </a:solidFill>
        </p:spPr>
        <p:txBody>
          <a:bodyPr>
            <a:normAutofit/>
          </a:bodyPr>
          <a:lstStyle/>
          <a:p>
            <a:pPr algn="just">
              <a:lnSpc>
                <a:spcPct val="73000"/>
              </a:lnSpc>
            </a:pPr>
            <a:r>
              <a:rPr lang="ru-RU" sz="1500" smtClean="0">
                <a:ea typeface="Lucida Sans Unicode" pitchFamily="34" charset="0"/>
              </a:rPr>
              <a:t>Высшее профессиональное образование или среднее профессиональное образование по направлениям подготовки "Образование и педагогика" или в области, соответствующей преподаваемому предмету (с последующей профессиональной переподготовкой по профилю педагогической деятельности), либо высшее профессиональное образование или среднее профессиональное образование и дополнительное профессиональное образование по направлению деятельности в образовательной организации	</a:t>
            </a:r>
          </a:p>
          <a:p>
            <a:pPr>
              <a:lnSpc>
                <a:spcPct val="73000"/>
              </a:lnSpc>
            </a:pPr>
            <a:endParaRPr lang="ru-RU" sz="1500" smtClean="0">
              <a:ea typeface="Lucida Sans Unicode" pitchFamily="34" charset="0"/>
            </a:endParaRPr>
          </a:p>
        </p:txBody>
      </p:sp>
      <p:sp>
        <p:nvSpPr>
          <p:cNvPr id="6" name="Содержимое 5"/>
          <p:cNvSpPr>
            <a:spLocks noGrp="1"/>
          </p:cNvSpPr>
          <p:nvPr>
            <p:ph sz="half" idx="2"/>
          </p:nvPr>
        </p:nvSpPr>
        <p:spPr>
          <a:xfrm>
            <a:off x="4143375" y="1428750"/>
            <a:ext cx="4286250" cy="4857750"/>
          </a:xfrm>
          <a:solidFill>
            <a:schemeClr val="accent3">
              <a:lumMod val="40000"/>
              <a:lumOff val="60000"/>
            </a:schemeClr>
          </a:solidFill>
        </p:spPr>
        <p:txBody>
          <a:bodyPr>
            <a:normAutofit/>
          </a:bodyPr>
          <a:lstStyle/>
          <a:p>
            <a:pPr algn="just">
              <a:lnSpc>
                <a:spcPct val="73000"/>
              </a:lnSpc>
            </a:pPr>
            <a:r>
              <a:rPr lang="ru-RU" sz="1500" smtClean="0">
                <a:ea typeface="Lucida Sans Unicode" pitchFamily="34" charset="0"/>
              </a:rPr>
              <a:t>Учитель: высшее образование или среднее профессиональное образование в рамках укрупненных групп направлений подготовки высшего образования и специальностей среднего профессионального образования "Образование и педагогические науки" или в области, соответствующей преподаваемому предмету, либо высшее образование или среднее профессиональное образование и дополнительное профессиональное образование по направлению деятельности в образовательной организации;</a:t>
            </a:r>
          </a:p>
          <a:p>
            <a:pPr algn="just">
              <a:lnSpc>
                <a:spcPct val="73000"/>
              </a:lnSpc>
            </a:pPr>
            <a:endParaRPr lang="ru-RU" sz="1500" smtClean="0">
              <a:ea typeface="Lucida Sans Unicode" pitchFamily="34" charset="0"/>
            </a:endParaRPr>
          </a:p>
          <a:p>
            <a:pPr algn="just">
              <a:lnSpc>
                <a:spcPct val="73000"/>
              </a:lnSpc>
            </a:pPr>
            <a:r>
              <a:rPr lang="ru-RU" sz="1500" smtClean="0">
                <a:ea typeface="Lucida Sans Unicode" pitchFamily="34" charset="0"/>
              </a:rPr>
              <a:t>Воспитатель: высшее образование или среднее профессиональное образование в рамках укрупненных групп направлений подготовки высшего образования и специальностей среднего профессионального образования "Образование и педагогические науки" либо высшее образование или среднее профессиональное образование и дополнительное профессиональное образование по направлению деятельности в образовательной организации	</a:t>
            </a:r>
          </a:p>
          <a:p>
            <a:pPr>
              <a:lnSpc>
                <a:spcPct val="73000"/>
              </a:lnSpc>
            </a:pPr>
            <a:endParaRPr lang="ru-RU" sz="1500" smtClean="0">
              <a:ea typeface="Lucida Sans Unicode"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71472" y="500042"/>
            <a:ext cx="8153400" cy="928694"/>
          </a:xfrm>
        </p:spPr>
        <p:txBody>
          <a:bodyPr>
            <a:normAutofit fontScale="90000"/>
          </a:bodyPr>
          <a:lstStyle/>
          <a:p>
            <a:r>
              <a:rPr lang="ru-RU" sz="2200" b="1" dirty="0" smtClean="0"/>
              <a:t>Приказ Министерства образования и науки Российской </a:t>
            </a:r>
            <a:r>
              <a:rPr lang="ru-RU" sz="2200" b="1" dirty="0" smtClean="0"/>
              <a:t>Федерации</a:t>
            </a:r>
            <a:br>
              <a:rPr lang="ru-RU" sz="2200" b="1" dirty="0" smtClean="0"/>
            </a:br>
            <a:r>
              <a:rPr lang="ru-RU" sz="2200" b="1" dirty="0" smtClean="0"/>
              <a:t> от </a:t>
            </a:r>
            <a:r>
              <a:rPr lang="ru-RU" sz="2200" b="1" dirty="0" smtClean="0"/>
              <a:t>1 июля 2013 г. </a:t>
            </a:r>
            <a:r>
              <a:rPr lang="ru-RU" sz="3100" b="1" dirty="0" smtClean="0"/>
              <a:t>N 499 </a:t>
            </a:r>
            <a:r>
              <a:rPr lang="ru-RU" sz="2200" b="1" dirty="0" smtClean="0"/>
              <a:t/>
            </a:r>
            <a:br>
              <a:rPr lang="ru-RU" sz="2200" b="1" dirty="0" smtClean="0"/>
            </a:br>
            <a:r>
              <a:rPr lang="ru-RU" sz="2200" b="1" dirty="0" smtClean="0"/>
              <a:t> </a:t>
            </a:r>
            <a:r>
              <a:rPr lang="ru-RU" sz="4000" dirty="0" smtClean="0"/>
              <a:t/>
            </a:r>
            <a:br>
              <a:rPr lang="ru-RU" sz="4000" dirty="0" smtClean="0"/>
            </a:br>
            <a:endParaRPr lang="ru-RU" dirty="0"/>
          </a:p>
        </p:txBody>
      </p:sp>
      <p:sp>
        <p:nvSpPr>
          <p:cNvPr id="6" name="Содержимое 5"/>
          <p:cNvSpPr>
            <a:spLocks noGrp="1"/>
          </p:cNvSpPr>
          <p:nvPr>
            <p:ph sz="quarter" idx="1"/>
          </p:nvPr>
        </p:nvSpPr>
        <p:spPr/>
        <p:txBody>
          <a:bodyPr>
            <a:normAutofit lnSpcReduction="10000"/>
          </a:bodyPr>
          <a:lstStyle/>
          <a:p>
            <a:pPr algn="just"/>
            <a:r>
              <a:rPr lang="ru-RU" b="1" dirty="0" smtClean="0"/>
              <a:t>Срок освоения дополнительной профессиональной программы должен обеспечивать возможность достижения планируемых результатов и получение новой компетенции (квалификации), заявленных в программе. При этом минимально допустимый срок освоения программ повышения квалификации не может быть менее 16 часов, а срок освоения программ профессиональной переподготовки - менее 250 часов.</a:t>
            </a: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000" dirty="0" smtClean="0"/>
              <a:t>Федеральный закон от 02.05.2015 N 122-ФЗ "О внесении изменений в Трудовой кодекс Российской Федерации и статьи 11 и 72 Федерального закона "Об образовании в Российской Федерации" </a:t>
            </a:r>
            <a:endParaRPr lang="ru-RU" sz="2000" dirty="0"/>
          </a:p>
        </p:txBody>
      </p:sp>
      <p:sp>
        <p:nvSpPr>
          <p:cNvPr id="3" name="Содержимое 2"/>
          <p:cNvSpPr>
            <a:spLocks noGrp="1"/>
          </p:cNvSpPr>
          <p:nvPr>
            <p:ph sz="half" idx="1"/>
          </p:nvPr>
        </p:nvSpPr>
        <p:spPr>
          <a:xfrm>
            <a:off x="746125" y="2000240"/>
            <a:ext cx="3325809" cy="4257685"/>
          </a:xfrm>
        </p:spPr>
        <p:txBody>
          <a:bodyPr/>
          <a:lstStyle/>
          <a:p>
            <a:pPr algn="just"/>
            <a:r>
              <a:rPr lang="ru-RU" sz="1400" dirty="0" smtClean="0"/>
              <a:t>Понятие «профессиональный стандарт» и «квалификация работника» определены в ст. 195.1 Трудового кодекса Российской Федерации. Профессиональный стандарт, - это многофункциональный нормативный документ, содержащий требования к квалификации, необходимой работнику для осуществления определенного вида профессиональной деятельности. Квалификация работника – это уровень знаний, умений, профессиональных навыков и опыта работы работника. </a:t>
            </a:r>
          </a:p>
          <a:p>
            <a:pPr algn="just"/>
            <a:endParaRPr lang="ru-RU" sz="1400" dirty="0"/>
          </a:p>
        </p:txBody>
      </p:sp>
      <p:sp>
        <p:nvSpPr>
          <p:cNvPr id="4" name="Содержимое 3"/>
          <p:cNvSpPr>
            <a:spLocks noGrp="1"/>
          </p:cNvSpPr>
          <p:nvPr>
            <p:ph sz="half" idx="2"/>
          </p:nvPr>
        </p:nvSpPr>
        <p:spPr/>
        <p:txBody>
          <a:bodyPr/>
          <a:lstStyle/>
          <a:p>
            <a:pPr algn="just"/>
            <a:r>
              <a:rPr lang="ru-RU" sz="1400" dirty="0" smtClean="0"/>
              <a:t>Профессиональные стандарты применяются как в сфере труда, обеспечивая управляемый карьерный рост и профессиональное развитие, так и в сфере образования, где создают основу для разработки программ профессиональной подготовки и более эффективных методов оценки аттестации результатов профессионального обучения. Для работодателей профессиональный стандарт – это основа для установления более конкретных квалификационных требований при выполнении трудовой функции работника, с учетом специфики деятельности организации. </a:t>
            </a:r>
            <a:endParaRPr lang="ru-RU" sz="1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Что такое профессиональный стандарт? </a:t>
            </a:r>
            <a:endParaRPr lang="ru-RU" dirty="0"/>
          </a:p>
        </p:txBody>
      </p:sp>
      <p:sp>
        <p:nvSpPr>
          <p:cNvPr id="3" name="Содержимое 2"/>
          <p:cNvSpPr>
            <a:spLocks noGrp="1"/>
          </p:cNvSpPr>
          <p:nvPr>
            <p:ph sz="quarter" idx="1"/>
          </p:nvPr>
        </p:nvSpPr>
        <p:spPr/>
        <p:txBody>
          <a:bodyPr>
            <a:normAutofit fontScale="62500" lnSpcReduction="20000"/>
          </a:bodyPr>
          <a:lstStyle/>
          <a:p>
            <a:pPr algn="just"/>
            <a:r>
              <a:rPr lang="ru-RU" dirty="0"/>
              <a:t>Понятия «квалификация работника» и «профессиональный стандарт» определены в ст. 195.1 Трудового кодекса Российской Федерации. Согласно указанной статье квалификация работника – это уровень знаний, умений, профессиональных навыков и опыта работы работника.</a:t>
            </a:r>
          </a:p>
          <a:p>
            <a:pPr algn="just">
              <a:buNone/>
            </a:pPr>
            <a:r>
              <a:rPr lang="ru-RU" dirty="0"/>
              <a:t> </a:t>
            </a:r>
          </a:p>
          <a:p>
            <a:pPr algn="just"/>
            <a:r>
              <a:rPr lang="ru-RU" dirty="0"/>
              <a:t>В свою очередь, профессиональный стандарт – это характеристика квалификации, необходимой работнику для осуществления определенного вида профессиональной деятельности.</a:t>
            </a:r>
          </a:p>
          <a:p>
            <a:pPr algn="just">
              <a:buNone/>
            </a:pPr>
            <a:r>
              <a:rPr lang="ru-RU" dirty="0"/>
              <a:t> </a:t>
            </a:r>
          </a:p>
          <a:p>
            <a:pPr algn="just"/>
            <a:r>
              <a:rPr lang="ru-RU" dirty="0"/>
              <a:t>Р</a:t>
            </a:r>
            <a:r>
              <a:rPr lang="ru-RU" dirty="0" smtClean="0"/>
              <a:t>анее </a:t>
            </a:r>
            <a:r>
              <a:rPr lang="ru-RU" dirty="0"/>
              <a:t>в законодательстве отсутствовало понятие профессионального стандарта, и это затрудняло разработку и реализацию профессиональных стандартов на практике.</a:t>
            </a:r>
          </a:p>
          <a:p>
            <a:pPr algn="just">
              <a:buNone/>
            </a:pPr>
            <a:r>
              <a:rPr lang="ru-RU" dirty="0"/>
              <a:t> </a:t>
            </a:r>
          </a:p>
          <a:p>
            <a:pPr algn="just"/>
            <a:r>
              <a:rPr lang="ru-RU" dirty="0"/>
              <a:t>Для работодателей профессиональный стандарт будет являться основой для установления более конкретных требований при выполнении трудовой функции работника с учетом специфики деятельности </a:t>
            </a:r>
            <a:r>
              <a:rPr lang="ru-RU" dirty="0" smtClean="0"/>
              <a:t>организации</a:t>
            </a:r>
            <a:endParaRPr lang="ru-RU" dirty="0"/>
          </a:p>
          <a:p>
            <a:pPr algn="just">
              <a:buNone/>
            </a:pPr>
            <a:r>
              <a:rPr lang="ru-RU" dirty="0"/>
              <a:t> </a:t>
            </a:r>
          </a:p>
          <a:p>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671513" y="428604"/>
            <a:ext cx="7807325" cy="857256"/>
          </a:xfrm>
        </p:spPr>
        <p:txBody>
          <a:bodyPr/>
          <a:lstStyle/>
          <a:p>
            <a:r>
              <a:rPr lang="ru-RU" dirty="0" smtClean="0"/>
              <a:t>Важно </a:t>
            </a:r>
            <a:endParaRPr lang="ru-RU" dirty="0"/>
          </a:p>
        </p:txBody>
      </p:sp>
      <p:sp>
        <p:nvSpPr>
          <p:cNvPr id="3" name="Содержимое 2"/>
          <p:cNvSpPr>
            <a:spLocks noGrp="1"/>
          </p:cNvSpPr>
          <p:nvPr>
            <p:ph sz="half" idx="4294967295"/>
          </p:nvPr>
        </p:nvSpPr>
        <p:spPr>
          <a:xfrm>
            <a:off x="1000100" y="1285860"/>
            <a:ext cx="7286676" cy="4972065"/>
          </a:xfrm>
        </p:spPr>
        <p:txBody>
          <a:bodyPr>
            <a:normAutofit lnSpcReduction="10000"/>
          </a:bodyPr>
          <a:lstStyle/>
          <a:p>
            <a:pPr algn="just">
              <a:buNone/>
            </a:pPr>
            <a:r>
              <a:rPr lang="ru-RU" sz="2400" dirty="0" smtClean="0"/>
              <a:t>Основное, на что необходимо обращать </a:t>
            </a:r>
            <a:r>
              <a:rPr lang="ru-RU" sz="2400" b="1" dirty="0" smtClean="0"/>
              <a:t>внимание, «читая» стандарт – это</a:t>
            </a:r>
            <a:r>
              <a:rPr lang="ru-RU" sz="2400" dirty="0" smtClean="0"/>
              <a:t>:</a:t>
            </a:r>
          </a:p>
          <a:p>
            <a:pPr algn="just"/>
            <a:r>
              <a:rPr lang="ru-RU" sz="2400" dirty="0" smtClean="0"/>
              <a:t>  какая цель вида профессиональной деятельности определена стандартом;</a:t>
            </a:r>
          </a:p>
          <a:p>
            <a:pPr algn="just"/>
            <a:r>
              <a:rPr lang="ru-RU" sz="2400" dirty="0" smtClean="0"/>
              <a:t>  какие обобщенные и трудовые функции выделены в стандарте, какой квалификационный уровень установлен по этим функциям; </a:t>
            </a:r>
          </a:p>
          <a:p>
            <a:pPr algn="just"/>
            <a:r>
              <a:rPr lang="ru-RU" sz="2400" dirty="0" smtClean="0"/>
              <a:t> какие квалификационные требования определены стандартом в соответствие с каждой обобщенной и трудовой функцией;</a:t>
            </a:r>
          </a:p>
          <a:p>
            <a:pPr algn="just"/>
            <a:r>
              <a:rPr lang="ru-RU" sz="2400" dirty="0" smtClean="0"/>
              <a:t> как может называться должность, по которой работник будет выполнять определенные трудовые функции.</a:t>
            </a:r>
            <a:endParaRPr lang="ru-RU"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sz="2800" dirty="0" smtClean="0"/>
              <a:t>Приказ Минтруда от 12.04.2013 г. №148н </a:t>
            </a:r>
            <a:endParaRPr lang="ru-RU" sz="2800" dirty="0"/>
          </a:p>
        </p:txBody>
      </p:sp>
      <p:sp>
        <p:nvSpPr>
          <p:cNvPr id="5" name="Содержимое 4"/>
          <p:cNvSpPr>
            <a:spLocks noGrp="1"/>
          </p:cNvSpPr>
          <p:nvPr>
            <p:ph idx="1"/>
          </p:nvPr>
        </p:nvSpPr>
        <p:spPr>
          <a:xfrm>
            <a:off x="746125" y="1643051"/>
            <a:ext cx="7635875" cy="4500594"/>
          </a:xfrm>
        </p:spPr>
        <p:txBody>
          <a:bodyPr/>
          <a:lstStyle/>
          <a:p>
            <a:pPr algn="just">
              <a:buNone/>
            </a:pPr>
            <a:r>
              <a:rPr lang="ru-RU" dirty="0" smtClean="0"/>
              <a:t> «Об утверждении уровней квалификации в целях разработки проектов профессиональных стандартов»</a:t>
            </a:r>
          </a:p>
          <a:p>
            <a:pPr>
              <a:buNone/>
            </a:pPr>
            <a:r>
              <a:rPr lang="ru-RU" dirty="0" smtClean="0"/>
              <a:t> - утверждено описание девяти уровней квалификации работников. </a:t>
            </a:r>
          </a:p>
          <a:p>
            <a:pPr>
              <a:buNone/>
            </a:pPr>
            <a:r>
              <a:rPr lang="ru-RU" dirty="0" smtClean="0"/>
              <a:t>К педагогическим работникам применяются 5 уровень (для воспитателей) и 6 уровень (для учителей).</a:t>
            </a:r>
          </a:p>
          <a:p>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1513" y="635000"/>
            <a:ext cx="7807325" cy="1008050"/>
          </a:xfrm>
        </p:spPr>
        <p:txBody>
          <a:bodyPr/>
          <a:lstStyle/>
          <a:p>
            <a:r>
              <a:rPr lang="ru-RU" dirty="0" smtClean="0"/>
              <a:t>ВАЖНО !!!</a:t>
            </a:r>
            <a:endParaRPr lang="ru-RU" dirty="0"/>
          </a:p>
        </p:txBody>
      </p:sp>
      <p:sp>
        <p:nvSpPr>
          <p:cNvPr id="3" name="Содержимое 2"/>
          <p:cNvSpPr>
            <a:spLocks noGrp="1"/>
          </p:cNvSpPr>
          <p:nvPr>
            <p:ph idx="1"/>
          </p:nvPr>
        </p:nvSpPr>
        <p:spPr>
          <a:xfrm>
            <a:off x="746125" y="1785926"/>
            <a:ext cx="7635875" cy="4471999"/>
          </a:xfrm>
        </p:spPr>
        <p:txBody>
          <a:bodyPr>
            <a:normAutofit fontScale="92500"/>
          </a:bodyPr>
          <a:lstStyle/>
          <a:p>
            <a:pPr algn="just"/>
            <a:r>
              <a:rPr lang="ru-RU" sz="2000" b="1" dirty="0" smtClean="0"/>
              <a:t>ПРЕДПОЛАГАЛОСЬ</a:t>
            </a:r>
            <a:r>
              <a:rPr lang="ru-RU" sz="2000" dirty="0" smtClean="0"/>
              <a:t> приказами Минтруда перенести сроки введения </a:t>
            </a:r>
            <a:r>
              <a:rPr lang="ru-RU" sz="2000" dirty="0" err="1" smtClean="0"/>
              <a:t>профстандаров</a:t>
            </a:r>
            <a:r>
              <a:rPr lang="ru-RU" sz="2000" dirty="0" smtClean="0"/>
              <a:t> в образовательной сфере: </a:t>
            </a:r>
          </a:p>
          <a:p>
            <a:pPr algn="just"/>
            <a:r>
              <a:rPr lang="ru-RU" sz="2000" dirty="0" smtClean="0"/>
              <a:t>приказ №745 от 15.12.2016 г. "О внесении изменения в </a:t>
            </a:r>
            <a:r>
              <a:rPr lang="ru-RU" sz="2000" dirty="0" err="1" smtClean="0"/>
              <a:t>профстандарт</a:t>
            </a:r>
            <a:r>
              <a:rPr lang="ru-RU" sz="2000" dirty="0" smtClean="0"/>
              <a:t> "Педагог" (которым переносится дата вступления в силу на 01.09.2019) </a:t>
            </a:r>
          </a:p>
          <a:p>
            <a:pPr algn="just"/>
            <a:r>
              <a:rPr lang="ru-RU" sz="2000" dirty="0" smtClean="0"/>
              <a:t> приказ Минтруда от 26.12.2016 № 835н "О внесении изменений в профессиональный стандарт "Педагог дополнительного образования детей и взрослых" (которым переносится вступление </a:t>
            </a:r>
            <a:r>
              <a:rPr lang="ru-RU" sz="2000" dirty="0" err="1" smtClean="0"/>
              <a:t>профстандарта</a:t>
            </a:r>
            <a:r>
              <a:rPr lang="ru-RU" sz="2000" dirty="0" smtClean="0"/>
              <a:t> на 01.01.2018).  </a:t>
            </a:r>
          </a:p>
          <a:p>
            <a:pPr algn="just"/>
            <a:r>
              <a:rPr lang="ru-RU" sz="2400" b="1" dirty="0" smtClean="0">
                <a:solidFill>
                  <a:schemeClr val="tx1"/>
                </a:solidFill>
              </a:rPr>
              <a:t>Но приказы, не прошли регистрацию в Минюсте, поэтому найти их текстов в правовых базах не удалось, а это  значит, что профессиональные стандарты уже вступили в силу с 01 января 2017 года. </a:t>
            </a:r>
          </a:p>
          <a:p>
            <a:endParaRPr lang="ru-RU" sz="16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a:t>
            </a:r>
            <a:endParaRPr lang="ru-RU" dirty="0"/>
          </a:p>
        </p:txBody>
      </p:sp>
      <p:sp>
        <p:nvSpPr>
          <p:cNvPr id="3" name="Содержимое 2"/>
          <p:cNvSpPr>
            <a:spLocks noGrp="1"/>
          </p:cNvSpPr>
          <p:nvPr>
            <p:ph sz="quarter" idx="1"/>
          </p:nvPr>
        </p:nvSpPr>
        <p:spPr/>
        <p:txBody>
          <a:bodyPr>
            <a:normAutofit fontScale="92500"/>
          </a:bodyPr>
          <a:lstStyle/>
          <a:p>
            <a:pPr algn="just"/>
            <a:r>
              <a:rPr lang="ru-RU" dirty="0"/>
              <a:t>Необходимо ли полное соответствие кандидата на ту или иную должность требованиям, перечисленным в трудовых функциях профессионального стандарта, или на какие-то недостатки можно закрыть глаза</a:t>
            </a:r>
            <a:r>
              <a:rPr lang="ru-RU" dirty="0" smtClean="0"/>
              <a:t>?</a:t>
            </a:r>
            <a:r>
              <a:rPr lang="ru-RU" dirty="0"/>
              <a:t> </a:t>
            </a:r>
          </a:p>
          <a:p>
            <a:pPr algn="just"/>
            <a:r>
              <a:rPr lang="ru-RU" dirty="0"/>
              <a:t>В каждом профессиональном стандарте этот вопрос решается индивидуально. В некоторых  стандартах существуют альтернативные требования, в других они жесткие и однозначные.</a:t>
            </a:r>
          </a:p>
          <a:p>
            <a:pPr algn="just">
              <a:buNone/>
            </a:pPr>
            <a:r>
              <a:rPr lang="ru-RU" dirty="0"/>
              <a:t> </a:t>
            </a:r>
          </a:p>
          <a:p>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800" dirty="0" smtClean="0"/>
              <a:t>Что грозит организации, если она не будет использовать профессиональные стандарты в своей деятельности?</a:t>
            </a:r>
            <a:br>
              <a:rPr lang="ru-RU" sz="2800" dirty="0" smtClean="0"/>
            </a:br>
            <a:endParaRPr lang="ru-RU" sz="2800" dirty="0"/>
          </a:p>
        </p:txBody>
      </p:sp>
      <p:sp>
        <p:nvSpPr>
          <p:cNvPr id="3" name="Содержимое 2"/>
          <p:cNvSpPr>
            <a:spLocks noGrp="1"/>
          </p:cNvSpPr>
          <p:nvPr>
            <p:ph sz="quarter" idx="1"/>
          </p:nvPr>
        </p:nvSpPr>
        <p:spPr>
          <a:xfrm>
            <a:off x="457200" y="1600200"/>
            <a:ext cx="8229600" cy="4829196"/>
          </a:xfrm>
        </p:spPr>
        <p:txBody>
          <a:bodyPr>
            <a:normAutofit/>
          </a:bodyPr>
          <a:lstStyle/>
          <a:p>
            <a:pPr>
              <a:buNone/>
            </a:pPr>
            <a:r>
              <a:rPr lang="ru-RU" dirty="0"/>
              <a:t> </a:t>
            </a:r>
          </a:p>
          <a:p>
            <a:pPr algn="just"/>
            <a:r>
              <a:rPr lang="ru-RU" dirty="0"/>
              <a:t>Если для организации применение конкретного профессионального стандарта будет являться обязательным, то его неприменение может привести к тому, что к организации и должностным лицам при проведении проверки инспекцией труда будут применены </a:t>
            </a:r>
            <a:r>
              <a:rPr lang="ru-RU" b="1" dirty="0"/>
              <a:t>административные санкции по п. 1 ст. 5.27 Кодекса Российской Федерации об административных </a:t>
            </a:r>
            <a:r>
              <a:rPr lang="ru-RU" b="1" dirty="0" smtClean="0"/>
              <a:t>правонарушениях</a:t>
            </a:r>
          </a:p>
          <a:p>
            <a:pPr algn="just">
              <a:buNone/>
            </a:pPr>
            <a:endParaRPr lang="ru-RU" b="1" dirty="0" smtClean="0"/>
          </a:p>
          <a:p>
            <a:pPr algn="just">
              <a:buNone/>
            </a:pPr>
            <a:endParaRPr lang="ru-RU" i="1" dirty="0" smtClean="0"/>
          </a:p>
          <a:p>
            <a:pPr algn="just"/>
            <a:endParaRPr lang="ru-RU" dirty="0"/>
          </a:p>
          <a:p>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400" i="1" dirty="0" smtClean="0"/>
              <a:t>С 1 января 2015 г. вступили в силу изменения, внесенные Федеральным законом от 28.12.2013 № 421-ФЗ в Трудовой кодекс и другие федеральные законы, в т.ч. в </a:t>
            </a:r>
            <a:r>
              <a:rPr lang="ru-RU" sz="2400" i="1" dirty="0" err="1" smtClean="0"/>
              <a:t>КоАП</a:t>
            </a:r>
            <a:r>
              <a:rPr lang="ru-RU" sz="2400" i="1" dirty="0" smtClean="0"/>
              <a:t> РФ.</a:t>
            </a:r>
            <a:br>
              <a:rPr lang="ru-RU" sz="2400" i="1" dirty="0" smtClean="0"/>
            </a:br>
            <a:endParaRPr lang="ru-RU" sz="2400" dirty="0"/>
          </a:p>
        </p:txBody>
      </p:sp>
      <p:sp>
        <p:nvSpPr>
          <p:cNvPr id="3" name="Содержимое 2"/>
          <p:cNvSpPr>
            <a:spLocks noGrp="1"/>
          </p:cNvSpPr>
          <p:nvPr>
            <p:ph sz="quarter" idx="1"/>
          </p:nvPr>
        </p:nvSpPr>
        <p:spPr>
          <a:xfrm>
            <a:off x="457200" y="1714488"/>
            <a:ext cx="8229600" cy="4643470"/>
          </a:xfrm>
        </p:spPr>
        <p:txBody>
          <a:bodyPr>
            <a:normAutofit fontScale="62500" lnSpcReduction="20000"/>
          </a:bodyPr>
          <a:lstStyle/>
          <a:p>
            <a:pPr algn="just"/>
            <a:r>
              <a:rPr lang="ru-RU" dirty="0"/>
              <a:t>Во-первых, </a:t>
            </a:r>
            <a:r>
              <a:rPr lang="ru-RU" dirty="0" err="1"/>
              <a:t>КоАП</a:t>
            </a:r>
            <a:r>
              <a:rPr lang="ru-RU" dirty="0"/>
              <a:t> РФ дополнен ст. 5.27.1. В новой редакции ст. 5.27 установлены санкции за нарушение трудового законодательства и иных нормативных правовых актов, содержащих нормы трудового права.</a:t>
            </a:r>
          </a:p>
          <a:p>
            <a:pPr algn="just">
              <a:buNone/>
            </a:pPr>
            <a:r>
              <a:rPr lang="ru-RU" dirty="0"/>
              <a:t> </a:t>
            </a:r>
          </a:p>
          <a:p>
            <a:pPr algn="just"/>
            <a:r>
              <a:rPr lang="ru-RU" dirty="0"/>
              <a:t>Во-вторых, в обеих статьях общие формулировки «нарушение законодательства о труде и об охране труда» заменены отдельными частными основаниями, такими как «уклонение от оформления или ненадлежащее оформление трудового договора либо заключение гражданско-правового договора», «нарушение государственных нормативных требований охраны труда» и др.</a:t>
            </a:r>
          </a:p>
          <a:p>
            <a:pPr algn="just">
              <a:buNone/>
            </a:pPr>
            <a:r>
              <a:rPr lang="ru-RU" dirty="0"/>
              <a:t> </a:t>
            </a:r>
          </a:p>
          <a:p>
            <a:pPr algn="just"/>
            <a:r>
              <a:rPr lang="ru-RU" dirty="0"/>
              <a:t>В-третьих, увеличивается размер штрафных санкций. С 01.01.2015 максимальный размер штрафа для юридических лиц составляет 200 000 руб., для лиц, осуществляющих предпринимательскую деятельность без образования юридического лица, – 40 000 руб. За отдельные виды нарушений предусмотрена дисквалификация без административного штрафа.</a:t>
            </a:r>
          </a:p>
          <a:p>
            <a:pPr>
              <a:buNone/>
            </a:pPr>
            <a:r>
              <a:rPr lang="ru-RU" dirty="0"/>
              <a:t> </a:t>
            </a:r>
          </a:p>
          <a:p>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42852"/>
            <a:ext cx="8229600" cy="500090"/>
          </a:xfrm>
        </p:spPr>
        <p:txBody>
          <a:bodyPr>
            <a:normAutofit fontScale="90000"/>
          </a:bodyPr>
          <a:lstStyle/>
          <a:p>
            <a:r>
              <a:rPr lang="ru-RU" dirty="0" smtClean="0"/>
              <a:t>Выводы:</a:t>
            </a:r>
            <a:endParaRPr lang="ru-RU" dirty="0"/>
          </a:p>
        </p:txBody>
      </p:sp>
      <p:sp>
        <p:nvSpPr>
          <p:cNvPr id="3" name="Содержимое 2"/>
          <p:cNvSpPr>
            <a:spLocks noGrp="1"/>
          </p:cNvSpPr>
          <p:nvPr>
            <p:ph sz="quarter" idx="1"/>
          </p:nvPr>
        </p:nvSpPr>
        <p:spPr>
          <a:xfrm>
            <a:off x="457200" y="928670"/>
            <a:ext cx="8229600" cy="5500726"/>
          </a:xfrm>
        </p:spPr>
        <p:txBody>
          <a:bodyPr>
            <a:normAutofit fontScale="47500" lnSpcReduction="20000"/>
          </a:bodyPr>
          <a:lstStyle/>
          <a:p>
            <a:pPr algn="just"/>
            <a:r>
              <a:rPr lang="ru-RU" sz="3400" dirty="0"/>
              <a:t>1) призваны в будущем заменить квалификационные справочники. Однако это случится ближе к 2020 г.;</a:t>
            </a:r>
          </a:p>
          <a:p>
            <a:pPr algn="just">
              <a:buNone/>
            </a:pPr>
            <a:r>
              <a:rPr lang="ru-RU" sz="3400" dirty="0"/>
              <a:t> </a:t>
            </a:r>
          </a:p>
          <a:p>
            <a:pPr algn="just"/>
            <a:r>
              <a:rPr lang="ru-RU" sz="3400" dirty="0"/>
              <a:t>2) смогут влиять на образовательные стандарты;</a:t>
            </a:r>
          </a:p>
          <a:p>
            <a:pPr algn="just">
              <a:buNone/>
            </a:pPr>
            <a:r>
              <a:rPr lang="ru-RU" sz="3400" dirty="0"/>
              <a:t> </a:t>
            </a:r>
          </a:p>
          <a:p>
            <a:pPr algn="just"/>
            <a:r>
              <a:rPr lang="ru-RU" sz="3400" dirty="0"/>
              <a:t>3) в отличие от квалификационных требований будут ближе к конкретной области профессиональной деятельности, где применяется труд работника с определенным образованием. То есть профессиональный стандарт изначально будет содержать требования к тому, что работник должен знать и уметь в определенной области. </a:t>
            </a:r>
            <a:endParaRPr lang="ru-RU" sz="3400" dirty="0" smtClean="0"/>
          </a:p>
          <a:p>
            <a:pPr algn="just">
              <a:buNone/>
            </a:pPr>
            <a:endParaRPr lang="ru-RU" dirty="0" smtClean="0"/>
          </a:p>
          <a:p>
            <a:pPr algn="just">
              <a:buNone/>
            </a:pPr>
            <a:r>
              <a:rPr lang="ru-RU" sz="2500" i="1" dirty="0" smtClean="0"/>
              <a:t>Сейчас </a:t>
            </a:r>
            <a:r>
              <a:rPr lang="ru-RU" sz="2500" i="1" dirty="0"/>
              <a:t>каждый работодатель, используя в качестве основы при разработке должностных инструкций квалификационный справочник, добавляет те функции, которые требуются именно на его предприятии для работника конкретной должности, те знания, которые нужны работнику для работы у данного работодателя. Квалификационные требования, указанные в ЕКС, берут свое начало в образовательных программах, основываются на том уровне знаний и умений, которые приобретает выпускник учебного заведения при получении специальности, в то время как профессиональный стандарт будет основываться в первую очередь на анализе трудовой деятельности, т.е. на том, что нужно будет знать реальному специалисту, занимающему должность на предприятии конкретной отрасли. Например, квалификация «юрист» в настоящее время едина в любой области. Однако в различных областях требуется знание разных правовых дисциплин и опыт применения разного законодательства. Таким образом, профессиональный стандарт сможет разделить должности корпоративного юриста и, например, юриста-кадровика или банковского юриста;</a:t>
            </a:r>
          </a:p>
          <a:p>
            <a:pPr algn="just">
              <a:buNone/>
            </a:pPr>
            <a:r>
              <a:rPr lang="ru-RU" sz="2500" dirty="0"/>
              <a:t> </a:t>
            </a:r>
          </a:p>
          <a:p>
            <a:pPr algn="just"/>
            <a:r>
              <a:rPr lang="ru-RU" sz="3400" dirty="0"/>
              <a:t>4) в дальнейшем позволят сформировать новый классификатор профессий, разделенный по конкретным отраслям, областям профессиональной деятельности. Предполагается, что после этого ныне действующий квалификационный справочник будет отменен.</a:t>
            </a:r>
          </a:p>
          <a:p>
            <a:pPr algn="just"/>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ВАЖНО </a:t>
            </a:r>
            <a:endParaRPr lang="ru-RU" dirty="0"/>
          </a:p>
        </p:txBody>
      </p:sp>
      <p:sp>
        <p:nvSpPr>
          <p:cNvPr id="3" name="Содержимое 2"/>
          <p:cNvSpPr>
            <a:spLocks noGrp="1"/>
          </p:cNvSpPr>
          <p:nvPr>
            <p:ph sz="quarter" idx="1"/>
          </p:nvPr>
        </p:nvSpPr>
        <p:spPr/>
        <p:txBody>
          <a:bodyPr>
            <a:normAutofit lnSpcReduction="10000"/>
          </a:bodyPr>
          <a:lstStyle/>
          <a:p>
            <a:pPr algn="just"/>
            <a:r>
              <a:rPr lang="ru-RU" dirty="0"/>
              <a:t>Положения соответствующих профессиональных стандартов должны учитываться при формировании </a:t>
            </a:r>
            <a:r>
              <a:rPr lang="ru-RU" b="1" dirty="0"/>
              <a:t>федеральных государственных образовательных стандартов профессионального образования. </a:t>
            </a:r>
            <a:endParaRPr lang="ru-RU" b="1" dirty="0" smtClean="0"/>
          </a:p>
          <a:p>
            <a:pPr algn="just"/>
            <a:r>
              <a:rPr lang="ru-RU" dirty="0" smtClean="0">
                <a:solidFill>
                  <a:srgbClr val="FF0000"/>
                </a:solidFill>
              </a:rPr>
              <a:t>Таким </a:t>
            </a:r>
            <a:r>
              <a:rPr lang="ru-RU" dirty="0">
                <a:solidFill>
                  <a:srgbClr val="FF0000"/>
                </a:solidFill>
              </a:rPr>
              <a:t>образом должна решиться появившаяся в последние годы проблема, когда выпускник учебного заведения обладает одними профессиональными навыками, а работодателю требуются совсем другие.</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Немного истории</a:t>
            </a:r>
            <a:endParaRPr lang="ru-RU" dirty="0"/>
          </a:p>
        </p:txBody>
      </p:sp>
      <p:sp>
        <p:nvSpPr>
          <p:cNvPr id="3" name="Содержимое 2"/>
          <p:cNvSpPr>
            <a:spLocks noGrp="1"/>
          </p:cNvSpPr>
          <p:nvPr>
            <p:ph sz="quarter" idx="1"/>
          </p:nvPr>
        </p:nvSpPr>
        <p:spPr/>
        <p:txBody>
          <a:bodyPr>
            <a:normAutofit fontScale="70000" lnSpcReduction="20000"/>
          </a:bodyPr>
          <a:lstStyle/>
          <a:p>
            <a:pPr algn="just"/>
            <a:r>
              <a:rPr lang="ru-RU" dirty="0"/>
              <a:t>Впервые тема профстандартов в России возникла в 1997 г., когда этот термин был официально использован в Программе социальных реформ в Российской Федерации на период 1996–2000 годов, утвержденной постановлением Правительства РФ от 26.02.1997 № 222</a:t>
            </a:r>
            <a:r>
              <a:rPr lang="ru-RU" dirty="0" smtClean="0"/>
              <a:t>.</a:t>
            </a:r>
          </a:p>
          <a:p>
            <a:pPr algn="just"/>
            <a:r>
              <a:rPr lang="ru-RU" dirty="0" smtClean="0"/>
              <a:t> </a:t>
            </a:r>
            <a:r>
              <a:rPr lang="ru-RU" dirty="0"/>
              <a:t>Федеральные министерства и ведомства тогда включили в свои программы разработку профстандартов. Следующие десять лет задача меняла формулировки и раз за разом ставилась руководством страны, но ощутимых действий по ее решению так и не было предпринято, пока в 2006 г. на базе Российского союза промышленников и предпринимателей (РСПП) не появилось </a:t>
            </a:r>
            <a:r>
              <a:rPr lang="ru-RU" b="1" dirty="0"/>
              <a:t>Национальное агентство развития квалификаций</a:t>
            </a:r>
            <a:r>
              <a:rPr lang="ru-RU" dirty="0" smtClean="0"/>
              <a:t>.</a:t>
            </a:r>
          </a:p>
          <a:p>
            <a:pPr algn="just"/>
            <a:r>
              <a:rPr lang="ru-RU" dirty="0" smtClean="0"/>
              <a:t> </a:t>
            </a:r>
            <a:r>
              <a:rPr lang="ru-RU" dirty="0"/>
              <a:t>Именно это агентство в 2007 г. разработало первый макет </a:t>
            </a:r>
            <a:r>
              <a:rPr lang="ru-RU" dirty="0" err="1"/>
              <a:t>профстандарта</a:t>
            </a:r>
            <a:r>
              <a:rPr lang="ru-RU" dirty="0"/>
              <a:t>. В 2007–2008 гг. появились первые профессиональные стандарты.</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Реестр профессиональных стандартов</a:t>
            </a:r>
            <a:endParaRPr lang="ru-RU" dirty="0"/>
          </a:p>
        </p:txBody>
      </p:sp>
      <p:sp>
        <p:nvSpPr>
          <p:cNvPr id="3" name="Содержимое 2"/>
          <p:cNvSpPr>
            <a:spLocks noGrp="1"/>
          </p:cNvSpPr>
          <p:nvPr>
            <p:ph sz="quarter" idx="1"/>
          </p:nvPr>
        </p:nvSpPr>
        <p:spPr/>
        <p:txBody>
          <a:bodyPr>
            <a:normAutofit fontScale="85000" lnSpcReduction="20000"/>
          </a:bodyPr>
          <a:lstStyle/>
          <a:p>
            <a:pPr algn="just"/>
            <a:r>
              <a:rPr lang="ru-RU" dirty="0"/>
              <a:t>На ресурсе Минтруда России http://profstandart.rosmintrud.ru/ размещены все принятые профессиональные стандарты, а также проекты стандартов. </a:t>
            </a:r>
            <a:endParaRPr lang="ru-RU" dirty="0" smtClean="0"/>
          </a:p>
          <a:p>
            <a:pPr algn="just"/>
            <a:r>
              <a:rPr lang="ru-RU" dirty="0" smtClean="0"/>
              <a:t>Этот </a:t>
            </a:r>
            <a:r>
              <a:rPr lang="ru-RU" dirty="0"/>
              <a:t>ресурс предназначен для информирования всех заинтересованных организаций и граждан о реализации Плана разработки профессиональных </a:t>
            </a:r>
            <a:r>
              <a:rPr lang="ru-RU" dirty="0" smtClean="0"/>
              <a:t>стандартов.</a:t>
            </a:r>
          </a:p>
          <a:p>
            <a:pPr algn="just"/>
            <a:r>
              <a:rPr lang="ru-RU" dirty="0" smtClean="0"/>
              <a:t>Здесь </a:t>
            </a:r>
            <a:r>
              <a:rPr lang="ru-RU" dirty="0"/>
              <a:t>размещается актуальная информация о ходе реализации данного Плана, достигнутых результатах, по разработке, общественному обсуждению, утверждению, регистрации и применению профессиональных стандартов.</a:t>
            </a:r>
            <a:r>
              <a:rPr lang="ru-RU" dirty="0" smtClean="0"/>
              <a:t> </a:t>
            </a:r>
            <a:r>
              <a:rPr lang="ru-RU" dirty="0"/>
              <a:t> </a:t>
            </a:r>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68346"/>
          </a:xfrm>
        </p:spPr>
        <p:txBody>
          <a:bodyPr/>
          <a:lstStyle/>
          <a:p>
            <a:r>
              <a:rPr lang="ru-RU" dirty="0" smtClean="0"/>
              <a:t>ТК или ЕКС</a:t>
            </a:r>
            <a:endParaRPr lang="ru-RU" dirty="0"/>
          </a:p>
        </p:txBody>
      </p:sp>
      <p:sp>
        <p:nvSpPr>
          <p:cNvPr id="3" name="Содержимое 2"/>
          <p:cNvSpPr>
            <a:spLocks noGrp="1"/>
          </p:cNvSpPr>
          <p:nvPr>
            <p:ph sz="quarter" idx="1"/>
          </p:nvPr>
        </p:nvSpPr>
        <p:spPr/>
        <p:txBody>
          <a:bodyPr>
            <a:normAutofit fontScale="62500" lnSpcReduction="20000"/>
          </a:bodyPr>
          <a:lstStyle/>
          <a:p>
            <a:pPr algn="just"/>
            <a:r>
              <a:rPr lang="ru-RU" dirty="0"/>
              <a:t>Согласно части второй </a:t>
            </a:r>
            <a:r>
              <a:rPr lang="ru-RU" dirty="0" err="1"/>
              <a:t>абз</a:t>
            </a:r>
            <a:r>
              <a:rPr lang="ru-RU" dirty="0"/>
              <a:t>. 2 ст. 57 ТК РФ если в соответствии с Трудовым кодексом, иными федеральными законами с выполнением работ по определенным должностям, профессиям, специальностям связано предоставление компенсаций и льгот либо наличие ограничений, то наименование этих должностей, профессий или специальностей и квалификационные требования к ним должны соответствовать наименованиям и требованиям, указанным в квалификационных справочниках, утверждаемых в порядке, устанавливаемом Правительством Российской Федерации, или соответствующим положениям профессиональных стандартов.</a:t>
            </a:r>
          </a:p>
          <a:p>
            <a:pPr algn="just"/>
            <a:endParaRPr lang="ru-RU" dirty="0"/>
          </a:p>
          <a:p>
            <a:pPr algn="just"/>
            <a:r>
              <a:rPr lang="ru-RU" dirty="0"/>
              <a:t>Что в данном случае необходимо понимать под </a:t>
            </a:r>
            <a:r>
              <a:rPr lang="ru-RU" b="1" dirty="0"/>
              <a:t>термином «ограничения»? </a:t>
            </a:r>
            <a:r>
              <a:rPr lang="ru-RU" dirty="0"/>
              <a:t>Ограничения законодательно могут быть установлены по полу (например, на определенных работах запрещено использовать труд женщин), по возрасту (есть работы, на которых запрещено использование труда несовершеннолетних), по образованию (нельзя работать медиком, не имея медицинского образования, или педагогом, не имея педагогического образования). Несомненно, квалификационные требования, установленные законодательством, являются ограничениями.</a:t>
            </a:r>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200" dirty="0" smtClean="0"/>
              <a:t>Сферы применения профессиональных стандартов </a:t>
            </a:r>
            <a:endParaRPr lang="ru-RU" sz="3200" dirty="0"/>
          </a:p>
        </p:txBody>
      </p:sp>
      <p:sp>
        <p:nvSpPr>
          <p:cNvPr id="3" name="Содержимое 2"/>
          <p:cNvSpPr>
            <a:spLocks noGrp="1"/>
          </p:cNvSpPr>
          <p:nvPr>
            <p:ph sz="quarter" idx="1"/>
          </p:nvPr>
        </p:nvSpPr>
        <p:spPr>
          <a:xfrm>
            <a:off x="457200" y="2357430"/>
            <a:ext cx="8229600" cy="3500462"/>
          </a:xfrm>
        </p:spPr>
        <p:txBody>
          <a:bodyPr>
            <a:normAutofit/>
          </a:bodyPr>
          <a:lstStyle/>
          <a:p>
            <a:pPr algn="just"/>
            <a:r>
              <a:rPr lang="ru-RU" dirty="0" smtClean="0"/>
              <a:t>определены </a:t>
            </a:r>
            <a:r>
              <a:rPr lang="ru-RU" dirty="0"/>
              <a:t>в Правилах разработки, утверждения и применения профессиональных стандартов, утвержденных постановлением Правительства РФ от 22.01.2013 № 23 (в ред. от 23.09.2014; </a:t>
            </a:r>
            <a:r>
              <a:rPr lang="ru-RU" dirty="0" smtClean="0"/>
              <a:t>)</a:t>
            </a:r>
            <a:endParaRPr lang="ru-RU" dirty="0"/>
          </a:p>
          <a:p>
            <a:pPr>
              <a:buNone/>
            </a:pPr>
            <a:r>
              <a:rPr lang="ru-RU" dirty="0"/>
              <a:t> </a:t>
            </a:r>
          </a:p>
          <a:p>
            <a:pPr>
              <a:buNone/>
            </a:pPr>
            <a:r>
              <a:rPr lang="ru-RU" dirty="0"/>
              <a:t> </a:t>
            </a:r>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dirty="0" smtClean="0"/>
              <a:t>25. Профессиональные стандарты применяются:</a:t>
            </a:r>
            <a:br>
              <a:rPr lang="ru-RU" sz="2800" dirty="0" smtClean="0"/>
            </a:br>
            <a:endParaRPr lang="ru-RU" sz="2800" dirty="0"/>
          </a:p>
        </p:txBody>
      </p:sp>
      <p:sp>
        <p:nvSpPr>
          <p:cNvPr id="3" name="Содержимое 2"/>
          <p:cNvSpPr>
            <a:spLocks noGrp="1"/>
          </p:cNvSpPr>
          <p:nvPr>
            <p:ph sz="quarter" idx="1"/>
          </p:nvPr>
        </p:nvSpPr>
        <p:spPr/>
        <p:txBody>
          <a:bodyPr>
            <a:normAutofit/>
          </a:bodyPr>
          <a:lstStyle/>
          <a:p>
            <a:pPr algn="just"/>
            <a:r>
              <a:rPr lang="ru-RU" dirty="0" smtClean="0"/>
              <a:t>а</a:t>
            </a:r>
            <a:r>
              <a:rPr lang="ru-RU" dirty="0"/>
              <a:t>) работодателями при формировании кадровой политики и в управлении персоналом, при организации обучения и аттестации работников, разработке должностных инструкций, тарификации работ, присвоении тарифных разрядов работникам и установлении систем оплаты труда с учетом особенностей организации производства, труда и управления;</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85794"/>
            <a:ext cx="8229600" cy="3071834"/>
          </a:xfrm>
        </p:spPr>
        <p:txBody>
          <a:bodyPr>
            <a:normAutofit/>
          </a:bodyPr>
          <a:lstStyle/>
          <a:p>
            <a:r>
              <a:rPr lang="ru-RU" sz="2400" dirty="0"/>
              <a:t>Как оценить соответствие специалиста требованиям профессионального стандарта? Насколько сложна процедура оценки кандидата по каждой из необходимых функций? Какие инструменты могут для этого понадобиться?</a:t>
            </a:r>
            <a:br>
              <a:rPr lang="ru-RU" sz="2400" dirty="0"/>
            </a:br>
            <a:endParaRPr lang="ru-RU" sz="2400" dirty="0"/>
          </a:p>
        </p:txBody>
      </p:sp>
      <p:sp>
        <p:nvSpPr>
          <p:cNvPr id="3" name="Содержимое 2"/>
          <p:cNvSpPr>
            <a:spLocks noGrp="1"/>
          </p:cNvSpPr>
          <p:nvPr>
            <p:ph sz="quarter" idx="1"/>
          </p:nvPr>
        </p:nvSpPr>
        <p:spPr>
          <a:xfrm>
            <a:off x="612648" y="4286256"/>
            <a:ext cx="8153400" cy="1714512"/>
          </a:xfrm>
        </p:spPr>
        <p:txBody>
          <a:bodyPr/>
          <a:lstStyle/>
          <a:p>
            <a:r>
              <a:rPr lang="ru-RU" dirty="0" smtClean="0"/>
              <a:t>Аттестация</a:t>
            </a:r>
          </a:p>
          <a:p>
            <a:r>
              <a:rPr lang="ru-RU" dirty="0" smtClean="0"/>
              <a:t>Сертификация</a:t>
            </a:r>
          </a:p>
          <a:p>
            <a:pPr>
              <a:buNone/>
            </a:pPr>
            <a:endParaRPr lang="ru-RU"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бычная">
  <a:themeElements>
    <a:clrScheme name="Обычная">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Обычная">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59</TotalTime>
  <Words>1675</Words>
  <Application>Microsoft Office PowerPoint</Application>
  <PresentationFormat>Экран (4:3)</PresentationFormat>
  <Paragraphs>140</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Обычная</vt:lpstr>
      <vt:lpstr>Профессиональный стандарт </vt:lpstr>
      <vt:lpstr>Что такое профессиональный стандарт? </vt:lpstr>
      <vt:lpstr>ВАЖНО </vt:lpstr>
      <vt:lpstr>Немного истории</vt:lpstr>
      <vt:lpstr>Реестр профессиональных стандартов</vt:lpstr>
      <vt:lpstr>ТК или ЕКС</vt:lpstr>
      <vt:lpstr>Сферы применения профессиональных стандартов </vt:lpstr>
      <vt:lpstr>25. Профессиональные стандарты применяются: </vt:lpstr>
      <vt:lpstr>Как оценить соответствие специалиста требованиям профессионального стандарта? Насколько сложна процедура оценки кандидата по каждой из необходимых функций? Какие инструменты могут для этого понадобиться? </vt:lpstr>
      <vt:lpstr>Что делать с принятым профессиональным стандартом? </vt:lpstr>
      <vt:lpstr>Обязательно</vt:lpstr>
      <vt:lpstr>Если же интересующий профессиональный стандарт готовится к утверждению или уже вступил в силу, работодателю следует: </vt:lpstr>
      <vt:lpstr>Профессиональный стандарт Приказ Министерства труда и социальной защиты Российской Федерации от 18 октября 2013 г. N 544н г. Москва "Об утверждении профессионального стандарта "Педагог (педагогическая деятельность в сфере дошкольного, начального общего, основного общего, среднего общего образования) (воспитатель, учитель)"   ПС - это характеристика квалификации, необходимой работнику для  осуществления определенного вида профессиональной деятельности. </vt:lpstr>
      <vt:lpstr>Приказ Министерства труда и социальной защиты РФ от 25 декабря 2014 г. N 1115н</vt:lpstr>
      <vt:lpstr>Приказ Министерства труда и социальной защиты РФ от 5 августа 2016 г. N 422н  "О внесении изменений в профессиональный стандарт "Педагог (педагогическая деятельность в дошкольном, начальном общем, основном общем, среднем общем образовании) (воспитатель, учитель)", утвержденный приказом Министерства труда и социальной защиты Российской Федерации от 18 октября 2013 г. N 544н" </vt:lpstr>
      <vt:lpstr>ПРОФЕССИОНАЛЬНЫЙ СТАНДАРТ </vt:lpstr>
      <vt:lpstr>ПРОФЕССИОНАЛЬНЫЙ СТАНДАРТ</vt:lpstr>
      <vt:lpstr>Приказ Министерства образования и науки Российской Федерации  от 1 июля 2013 г. N 499    </vt:lpstr>
      <vt:lpstr>Федеральный закон от 02.05.2015 N 122-ФЗ "О внесении изменений в Трудовой кодекс Российской Федерации и статьи 11 и 72 Федерального закона "Об образовании в Российской Федерации" </vt:lpstr>
      <vt:lpstr>Важно </vt:lpstr>
      <vt:lpstr>Приказ Минтруда от 12.04.2013 г. №148н </vt:lpstr>
      <vt:lpstr>ВАЖНО !!!</vt:lpstr>
      <vt:lpstr>???????</vt:lpstr>
      <vt:lpstr>Что грозит организации, если она не будет использовать профессиональные стандарты в своей деятельности? </vt:lpstr>
      <vt:lpstr>С 1 января 2015 г. вступили в силу изменения, внесенные Федеральным законом от 28.12.2013 № 421-ФЗ в Трудовой кодекс и другие федеральные законы, в т.ч. в КоАП РФ. </vt:lpstr>
      <vt:lpstr>Выводы: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Профессиональный стандарт </dc:title>
  <dc:creator>303</dc:creator>
  <cp:lastModifiedBy>303</cp:lastModifiedBy>
  <cp:revision>6</cp:revision>
  <dcterms:created xsi:type="dcterms:W3CDTF">2016-05-24T04:16:29Z</dcterms:created>
  <dcterms:modified xsi:type="dcterms:W3CDTF">2018-06-21T09:25:16Z</dcterms:modified>
</cp:coreProperties>
</file>