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409" r:id="rId2"/>
    <p:sldId id="256" r:id="rId3"/>
    <p:sldId id="394" r:id="rId4"/>
    <p:sldId id="397" r:id="rId5"/>
    <p:sldId id="398" r:id="rId6"/>
    <p:sldId id="396" r:id="rId7"/>
    <p:sldId id="408" r:id="rId8"/>
    <p:sldId id="400" r:id="rId9"/>
    <p:sldId id="403" r:id="rId10"/>
    <p:sldId id="404" r:id="rId11"/>
    <p:sldId id="405" r:id="rId12"/>
    <p:sldId id="406" r:id="rId13"/>
    <p:sldId id="407" r:id="rId14"/>
    <p:sldId id="402" r:id="rId15"/>
    <p:sldId id="327" r:id="rId16"/>
  </p:sldIdLst>
  <p:sldSz cx="9144000" cy="6858000" type="screen4x3"/>
  <p:notesSz cx="6692900" cy="98679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0DF08A1-D332-49B8-946A-DC58B44DB1B1}">
          <p14:sldIdLst>
            <p14:sldId id="409"/>
            <p14:sldId id="256"/>
            <p14:sldId id="394"/>
            <p14:sldId id="397"/>
            <p14:sldId id="398"/>
            <p14:sldId id="396"/>
            <p14:sldId id="408"/>
            <p14:sldId id="400"/>
            <p14:sldId id="403"/>
            <p14:sldId id="404"/>
            <p14:sldId id="405"/>
            <p14:sldId id="406"/>
            <p14:sldId id="407"/>
            <p14:sldId id="402"/>
            <p14:sldId id="32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8" userDrawn="1">
          <p15:clr>
            <a:srgbClr val="A4A3A4"/>
          </p15:clr>
        </p15:guide>
        <p15:guide id="2" pos="21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800000"/>
    <a:srgbClr val="5C4600"/>
    <a:srgbClr val="7A5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2832" autoAdjust="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3108"/>
        <p:guide pos="21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00257" cy="4933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91094" y="0"/>
            <a:ext cx="2900257" cy="4933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E775666E-05E2-4184-AD6C-0242471AB0BD}" type="datetimeFigureOut">
              <a:rPr lang="ru-RU"/>
              <a:pPr>
                <a:defRPr/>
              </a:pPr>
              <a:t>18.09.2018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79475" y="739775"/>
            <a:ext cx="4933950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9290" y="4687253"/>
            <a:ext cx="5354320" cy="44405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2792"/>
            <a:ext cx="2900257" cy="4933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91094" y="9372792"/>
            <a:ext cx="2900257" cy="49339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34F0E33-F93D-4A6B-8B9D-3052A5F8E36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1460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43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fld id="{01B6BD3C-0954-41E0-B986-2A1AFAD4B46A}" type="slidenum">
              <a:rPr lang="ru-RU"/>
              <a:pPr eaLnBrk="1" hangingPunct="1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2704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5E1783-344A-4B49-B7FB-B0277FB7A5A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22641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A13557-1658-472A-B941-AE6C1FAB572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80856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770FEF-3EEA-4F8B-A531-C1C539F25EA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6552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254D17-45A5-4C84-ACDF-DD180AEEB1E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224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63BB8F-6C4F-49FB-BC3C-BEA27F4F73E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2136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BA7E17-9A47-4C4E-B0AF-3691294EC37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243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6FA40B-49B2-4A38-B128-D197763B7E9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2323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4E8B29-C1A6-4B1C-8025-D679D1BD403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695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7727A0-9A98-4D0D-BCFE-F29A139D2FA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550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2D5F7A-9E9B-42C6-B075-853FB3779EB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2529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A4712F9-AD47-43AA-BCF9-8BF901C7E9E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4958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E3D7262-81D6-4CBB-B68A-599D52D2859C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irro.ru/index.php?id=2368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emf"/><Relationship Id="rId4" Type="http://schemas.openxmlformats.org/officeDocument/2006/relationships/package" Target="../embeddings/_________Microsoft_Word1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Word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.emf"/><Relationship Id="rId5" Type="http://schemas.openxmlformats.org/officeDocument/2006/relationships/package" Target="../embeddings/_________Microsoft_Word3.docx"/><Relationship Id="rId4" Type="http://schemas.openxmlformats.org/officeDocument/2006/relationships/image" Target="../media/image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irro.ru/index.php?id=2368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6.emf"/><Relationship Id="rId4" Type="http://schemas.openxmlformats.org/officeDocument/2006/relationships/oleObject" Target="../embeddings/_________Microsoft_Word_97_20032.doc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minobraz.egov66.ru/document/category/66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irro.ru/index.php?id=3288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garantf1://70329490.0/" TargetMode="External"/><Relationship Id="rId2" Type="http://schemas.openxmlformats.org/officeDocument/2006/relationships/hyperlink" Target="garantf1://70329490.1102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Word_97_20031.doc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332657"/>
            <a:ext cx="8496944" cy="936103"/>
          </a:xfrm>
        </p:spPr>
        <p:txBody>
          <a:bodyPr/>
          <a:lstStyle/>
          <a:p>
            <a:r>
              <a:rPr lang="ru-RU" sz="2000" b="1" dirty="0">
                <a:solidFill>
                  <a:srgbClr val="800000"/>
                </a:solidFill>
              </a:rPr>
              <a:t>Нормативно-правовые </a:t>
            </a:r>
            <a:r>
              <a:rPr lang="ru-RU" sz="2000" b="1" dirty="0" smtClean="0">
                <a:solidFill>
                  <a:srgbClr val="800000"/>
                </a:solidFill>
              </a:rPr>
              <a:t>акты </a:t>
            </a:r>
            <a:r>
              <a:rPr lang="ru-RU" sz="2000" b="1" dirty="0" smtClean="0">
                <a:solidFill>
                  <a:srgbClr val="800000"/>
                </a:solidFill>
              </a:rPr>
              <a:t>Министерства </a:t>
            </a:r>
            <a:r>
              <a:rPr lang="ru-RU" sz="2000" b="1" dirty="0">
                <a:solidFill>
                  <a:srgbClr val="800000"/>
                </a:solidFill>
              </a:rPr>
              <a:t>общего и профессионального образования Свердловской области, регламентирующие процесс аттестации педагогических работников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412776"/>
            <a:ext cx="8568952" cy="4850502"/>
          </a:xfrm>
        </p:spPr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500" dirty="0">
                <a:solidFill>
                  <a:schemeClr val="accent4"/>
                </a:solidFill>
              </a:rPr>
              <a:t>Приказ </a:t>
            </a:r>
            <a:r>
              <a:rPr lang="ru-RU" sz="1500" dirty="0" smtClean="0">
                <a:solidFill>
                  <a:schemeClr val="accent4"/>
                </a:solidFill>
              </a:rPr>
              <a:t>Министерства </a:t>
            </a:r>
            <a:r>
              <a:rPr lang="ru-RU" sz="1500" dirty="0">
                <a:solidFill>
                  <a:schemeClr val="accent4"/>
                </a:solidFill>
              </a:rPr>
              <a:t>общего и профессионального образования Свердловской области от </a:t>
            </a:r>
            <a:r>
              <a:rPr lang="ru-RU" sz="1500" b="1" dirty="0" smtClean="0">
                <a:solidFill>
                  <a:schemeClr val="accent4"/>
                </a:solidFill>
              </a:rPr>
              <a:t>22.04.2016г. </a:t>
            </a:r>
            <a:r>
              <a:rPr lang="ru-RU" sz="1500" b="1" i="1" dirty="0" smtClean="0">
                <a:solidFill>
                  <a:schemeClr val="accent4"/>
                </a:solidFill>
              </a:rPr>
              <a:t>№ </a:t>
            </a:r>
            <a:r>
              <a:rPr lang="ru-RU" sz="1500" b="1" i="1" dirty="0">
                <a:solidFill>
                  <a:schemeClr val="accent4"/>
                </a:solidFill>
              </a:rPr>
              <a:t>172-Д</a:t>
            </a:r>
            <a:r>
              <a:rPr lang="ru-RU" sz="1500" b="1" dirty="0">
                <a:solidFill>
                  <a:schemeClr val="accent4"/>
                </a:solidFill>
              </a:rPr>
              <a:t> </a:t>
            </a:r>
            <a:r>
              <a:rPr lang="ru-RU" sz="1500" dirty="0" smtClean="0">
                <a:solidFill>
                  <a:schemeClr val="accent4"/>
                </a:solidFill>
              </a:rPr>
              <a:t>«Об </a:t>
            </a:r>
            <a:r>
              <a:rPr lang="ru-RU" sz="1500" dirty="0">
                <a:solidFill>
                  <a:schemeClr val="accent4"/>
                </a:solidFill>
              </a:rPr>
              <a:t>утверждении Административного регламента предоставления Министерством общего и профессионального образования Свердловской области государственной услуги по проведению аттестации педагогических работников организаций, осуществляющих образовательную деятельность на территории Свердловской </a:t>
            </a:r>
            <a:r>
              <a:rPr lang="ru-RU" sz="1500" dirty="0" smtClean="0">
                <a:solidFill>
                  <a:schemeClr val="accent4"/>
                </a:solidFill>
              </a:rPr>
              <a:t>области</a:t>
            </a:r>
            <a:r>
              <a:rPr lang="ru-RU" sz="1500" dirty="0">
                <a:solidFill>
                  <a:schemeClr val="accent4"/>
                </a:solidFill>
              </a:rPr>
              <a:t>» (с изменениями, внесенными приказами Министерства общего и профессионального образования Свердловской области от 04.10.2016 № </a:t>
            </a:r>
            <a:r>
              <a:rPr lang="ru-RU" sz="1500" dirty="0" smtClean="0">
                <a:solidFill>
                  <a:schemeClr val="accent4"/>
                </a:solidFill>
              </a:rPr>
              <a:t>442-Д, от </a:t>
            </a:r>
            <a:r>
              <a:rPr lang="ru-RU" sz="1500" dirty="0">
                <a:solidFill>
                  <a:schemeClr val="accent4"/>
                </a:solidFill>
              </a:rPr>
              <a:t>07.04.2017 г. № </a:t>
            </a:r>
            <a:r>
              <a:rPr lang="ru-RU" sz="1500" dirty="0" smtClean="0">
                <a:solidFill>
                  <a:schemeClr val="accent4"/>
                </a:solidFill>
              </a:rPr>
              <a:t>143-Д, от </a:t>
            </a:r>
            <a:r>
              <a:rPr lang="ru-RU" sz="1500" dirty="0">
                <a:solidFill>
                  <a:schemeClr val="accent4"/>
                </a:solidFill>
              </a:rPr>
              <a:t>11.10.2017 г. № 434-Д</a:t>
            </a:r>
            <a:r>
              <a:rPr lang="ru-RU" sz="1500" dirty="0" smtClean="0">
                <a:solidFill>
                  <a:schemeClr val="accent4"/>
                </a:solidFill>
              </a:rPr>
              <a:t>);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500" dirty="0">
                <a:solidFill>
                  <a:schemeClr val="accent4"/>
                </a:solidFill>
              </a:rPr>
              <a:t>Приказ Министерства общего и профессионального образования Свердловской области от </a:t>
            </a:r>
            <a:r>
              <a:rPr lang="ru-RU" sz="1500" b="1" dirty="0" smtClean="0">
                <a:solidFill>
                  <a:schemeClr val="accent4"/>
                </a:solidFill>
              </a:rPr>
              <a:t>28.04.2017г</a:t>
            </a:r>
            <a:r>
              <a:rPr lang="ru-RU" sz="1500" dirty="0" smtClean="0">
                <a:solidFill>
                  <a:schemeClr val="accent4"/>
                </a:solidFill>
              </a:rPr>
              <a:t>. </a:t>
            </a:r>
            <a:r>
              <a:rPr lang="ru-RU" sz="1500" b="1" i="1" dirty="0" smtClean="0">
                <a:solidFill>
                  <a:schemeClr val="accent4"/>
                </a:solidFill>
              </a:rPr>
              <a:t>№ </a:t>
            </a:r>
            <a:r>
              <a:rPr lang="ru-RU" sz="1500" b="1" i="1" dirty="0">
                <a:solidFill>
                  <a:schemeClr val="accent4"/>
                </a:solidFill>
              </a:rPr>
              <a:t>178-Д </a:t>
            </a:r>
            <a:r>
              <a:rPr lang="ru-RU" sz="1500" dirty="0" smtClean="0">
                <a:solidFill>
                  <a:schemeClr val="accent4"/>
                </a:solidFill>
              </a:rPr>
              <a:t>«Об </a:t>
            </a:r>
            <a:r>
              <a:rPr lang="ru-RU" sz="1500" dirty="0">
                <a:solidFill>
                  <a:schemeClr val="accent4"/>
                </a:solidFill>
              </a:rPr>
              <a:t>утверждении регламента работы Аттестационной комиссии Министерства общего и профессионального образования Свердловской области и условий привлечения специалистов для осуществления всестороннего анализа профессиональной деятельности педагогических работников, </a:t>
            </a:r>
            <a:r>
              <a:rPr lang="ru-RU" sz="1500" dirty="0" err="1">
                <a:solidFill>
                  <a:schemeClr val="accent4"/>
                </a:solidFill>
              </a:rPr>
              <a:t>аттестующихся</a:t>
            </a:r>
            <a:r>
              <a:rPr lang="ru-RU" sz="1500" dirty="0">
                <a:solidFill>
                  <a:schemeClr val="accent4"/>
                </a:solidFill>
              </a:rPr>
              <a:t> в целях установления квалификационных </a:t>
            </a:r>
            <a:r>
              <a:rPr lang="ru-RU" sz="1500" dirty="0" smtClean="0">
                <a:solidFill>
                  <a:schemeClr val="accent4"/>
                </a:solidFill>
              </a:rPr>
              <a:t>категорий» (</a:t>
            </a:r>
            <a:r>
              <a:rPr lang="ru-RU" sz="1500" dirty="0">
                <a:solidFill>
                  <a:schemeClr val="accent4"/>
                </a:solidFill>
              </a:rPr>
              <a:t>с изменениями, внесенными приказами Министерства общего и профессионального образования Свердловской области от </a:t>
            </a:r>
            <a:r>
              <a:rPr lang="ru-RU" sz="1500" dirty="0" smtClean="0">
                <a:solidFill>
                  <a:schemeClr val="accent4"/>
                </a:solidFill>
              </a:rPr>
              <a:t>25.05.2018 г. № 272-Д);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500" dirty="0" smtClean="0">
                <a:solidFill>
                  <a:schemeClr val="accent4"/>
                </a:solidFill>
              </a:rPr>
              <a:t>Приказ </a:t>
            </a:r>
            <a:r>
              <a:rPr lang="ru-RU" sz="1500" dirty="0">
                <a:solidFill>
                  <a:schemeClr val="accent4"/>
                </a:solidFill>
              </a:rPr>
              <a:t>Министерства общего и профессионального образования Свердловской области от </a:t>
            </a:r>
            <a:r>
              <a:rPr lang="ru-RU" sz="1500" b="1" dirty="0" smtClean="0">
                <a:solidFill>
                  <a:schemeClr val="accent4"/>
                </a:solidFill>
              </a:rPr>
              <a:t>16.01.2018г</a:t>
            </a:r>
            <a:r>
              <a:rPr lang="ru-RU" sz="1500" b="1" dirty="0" smtClean="0">
                <a:solidFill>
                  <a:schemeClr val="accent4"/>
                </a:solidFill>
              </a:rPr>
              <a:t>.</a:t>
            </a:r>
            <a:r>
              <a:rPr lang="ru-RU" sz="1500" dirty="0" smtClean="0">
                <a:solidFill>
                  <a:schemeClr val="accent4"/>
                </a:solidFill>
              </a:rPr>
              <a:t> </a:t>
            </a:r>
            <a:r>
              <a:rPr lang="ru-RU" sz="1500" b="1" i="1" dirty="0" smtClean="0">
                <a:solidFill>
                  <a:schemeClr val="accent4"/>
                </a:solidFill>
              </a:rPr>
              <a:t>№ </a:t>
            </a:r>
            <a:r>
              <a:rPr lang="ru-RU" sz="1500" b="1" i="1" dirty="0">
                <a:solidFill>
                  <a:schemeClr val="accent4"/>
                </a:solidFill>
              </a:rPr>
              <a:t>6-Д </a:t>
            </a:r>
            <a:r>
              <a:rPr lang="ru-RU" sz="1500" dirty="0" smtClean="0">
                <a:solidFill>
                  <a:schemeClr val="accent4"/>
                </a:solidFill>
              </a:rPr>
              <a:t>«О </a:t>
            </a:r>
            <a:r>
              <a:rPr lang="ru-RU" sz="1500" dirty="0">
                <a:solidFill>
                  <a:schemeClr val="accent4"/>
                </a:solidFill>
              </a:rPr>
              <a:t>создании и утверждении состава Аттестационной комиссии Министерства общего и профессионального образования Свердловской области и специалистов, привлекаемых для осуществления всестороннего анализа профессиональной деятельности педагогических работников, </a:t>
            </a:r>
            <a:r>
              <a:rPr lang="ru-RU" sz="1500" dirty="0" err="1">
                <a:solidFill>
                  <a:schemeClr val="accent4"/>
                </a:solidFill>
              </a:rPr>
              <a:t>аттестующихся</a:t>
            </a:r>
            <a:r>
              <a:rPr lang="ru-RU" sz="1500" dirty="0">
                <a:solidFill>
                  <a:schemeClr val="accent4"/>
                </a:solidFill>
              </a:rPr>
              <a:t> в целях установления первой, высшей квалификационных категорий в 2018 </a:t>
            </a:r>
            <a:r>
              <a:rPr lang="ru-RU" sz="1500" dirty="0" smtClean="0">
                <a:solidFill>
                  <a:schemeClr val="accent4"/>
                </a:solidFill>
              </a:rPr>
              <a:t>году» </a:t>
            </a:r>
            <a:r>
              <a:rPr lang="ru-RU" sz="1500" dirty="0" smtClean="0">
                <a:solidFill>
                  <a:schemeClr val="accent4"/>
                </a:solidFill>
              </a:rPr>
              <a:t>(с </a:t>
            </a:r>
            <a:r>
              <a:rPr lang="ru-RU" sz="1500" dirty="0">
                <a:solidFill>
                  <a:schemeClr val="accent4"/>
                </a:solidFill>
              </a:rPr>
              <a:t>изменениями, внесенными приказами Министерства общего и профессионального образования Свердловской области от </a:t>
            </a:r>
            <a:r>
              <a:rPr lang="ru-RU" sz="1500" dirty="0" smtClean="0">
                <a:solidFill>
                  <a:schemeClr val="accent4"/>
                </a:solidFill>
              </a:rPr>
              <a:t>04.04.2018 </a:t>
            </a:r>
            <a:r>
              <a:rPr lang="ru-RU" sz="1500" dirty="0">
                <a:solidFill>
                  <a:schemeClr val="accent4"/>
                </a:solidFill>
              </a:rPr>
              <a:t>г. № </a:t>
            </a:r>
            <a:r>
              <a:rPr lang="ru-RU" sz="1500" dirty="0" smtClean="0">
                <a:solidFill>
                  <a:schemeClr val="accent4"/>
                </a:solidFill>
              </a:rPr>
              <a:t>166-Д</a:t>
            </a:r>
            <a:r>
              <a:rPr lang="ru-RU" sz="1500" dirty="0">
                <a:solidFill>
                  <a:schemeClr val="accent4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345611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indent="444500">
              <a:buFont typeface="Arial" panose="020B0604020202020204" pitchFamily="34" charset="0"/>
              <a:buChar char="•"/>
            </a:pPr>
            <a:r>
              <a:rPr lang="ru-RU" sz="2000" dirty="0"/>
              <a:t>формы фиксирования результатов профессиональной деятельности</a:t>
            </a:r>
            <a:r>
              <a:rPr lang="ru-RU" sz="2000" dirty="0" smtClean="0"/>
              <a:t>;</a:t>
            </a:r>
            <a:r>
              <a:rPr lang="en-US" sz="2000" dirty="0"/>
              <a:t> </a:t>
            </a:r>
            <a:r>
              <a:rPr lang="en-US" sz="1600" dirty="0">
                <a:hlinkClick r:id="rId3"/>
              </a:rPr>
              <a:t>http://</a:t>
            </a:r>
            <a:r>
              <a:rPr lang="en-US" sz="1600" dirty="0" smtClean="0">
                <a:hlinkClick r:id="rId3"/>
              </a:rPr>
              <a:t>irro.ru/index.php?id=2368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graphicFrame>
        <p:nvGraphicFramePr>
          <p:cNvPr id="10" name="Объект 9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41014455"/>
              </p:ext>
            </p:extLst>
          </p:nvPr>
        </p:nvGraphicFramePr>
        <p:xfrm>
          <a:off x="1907704" y="850121"/>
          <a:ext cx="4016102" cy="58363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3" name="Документ" r:id="rId4" imgW="6958881" imgH="10114638" progId="Word.Document.12">
                  <p:embed/>
                </p:oleObj>
              </mc:Choice>
              <mc:Fallback>
                <p:oleObj name="Документ" r:id="rId4" imgW="6958881" imgH="1011463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07704" y="850121"/>
                        <a:ext cx="4016102" cy="58363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169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229600" cy="778098"/>
          </a:xfrm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2800" dirty="0"/>
              <a:t>экспертное заключение;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21209"/>
              </p:ext>
            </p:extLst>
          </p:nvPr>
        </p:nvGraphicFramePr>
        <p:xfrm>
          <a:off x="539552" y="865721"/>
          <a:ext cx="3960440" cy="56882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4" name="Документ" r:id="rId3" imgW="6839221" imgH="9819852" progId="Word.Document.12">
                  <p:embed/>
                </p:oleObj>
              </mc:Choice>
              <mc:Fallback>
                <p:oleObj name="Документ" r:id="rId3" imgW="6839221" imgH="9819852" progId="Word.Document.12">
                  <p:embed/>
                  <p:pic>
                    <p:nvPicPr>
                      <p:cNvPr id="0" name="Picture 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865721"/>
                        <a:ext cx="3960440" cy="5688271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5602497"/>
              </p:ext>
            </p:extLst>
          </p:nvPr>
        </p:nvGraphicFramePr>
        <p:xfrm>
          <a:off x="4721938" y="865720"/>
          <a:ext cx="3831190" cy="56143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5" name="Документ" r:id="rId5" imgW="6202471" imgH="9688512" progId="Word.Document.12">
                  <p:embed/>
                </p:oleObj>
              </mc:Choice>
              <mc:Fallback>
                <p:oleObj name="Документ" r:id="rId5" imgW="6202471" imgH="9688512" progId="Word.Document.12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1938" y="865720"/>
                        <a:ext cx="3831190" cy="561431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2470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143000"/>
          </a:xfrm>
        </p:spPr>
        <p:txBody>
          <a:bodyPr/>
          <a:lstStyle/>
          <a:p>
            <a:pPr indent="-571500">
              <a:buFont typeface="Arial" panose="020B0604020202020204" pitchFamily="34" charset="0"/>
              <a:buChar char="•"/>
            </a:pPr>
            <a:r>
              <a:rPr lang="ru-RU" sz="2800" dirty="0"/>
              <a:t>регистрационная </a:t>
            </a:r>
            <a:r>
              <a:rPr lang="ru-RU" sz="2800" dirty="0" smtClean="0"/>
              <a:t>карта </a:t>
            </a:r>
            <a:br>
              <a:rPr lang="ru-RU" sz="2800" dirty="0" smtClean="0"/>
            </a:br>
            <a:r>
              <a:rPr lang="en-US" sz="1400" dirty="0" smtClean="0">
                <a:hlinkClick r:id="rId3"/>
              </a:rPr>
              <a:t>http</a:t>
            </a:r>
            <a:r>
              <a:rPr lang="en-US" sz="1400" dirty="0">
                <a:hlinkClick r:id="rId3"/>
              </a:rPr>
              <a:t>://</a:t>
            </a:r>
            <a:r>
              <a:rPr lang="en-US" sz="1400" dirty="0" smtClean="0">
                <a:hlinkClick r:id="rId3"/>
              </a:rPr>
              <a:t>irro.ru/index.php?id=2368</a:t>
            </a:r>
            <a:r>
              <a:rPr lang="ru-RU" sz="2800" dirty="0" smtClean="0"/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4674809"/>
              </p:ext>
            </p:extLst>
          </p:nvPr>
        </p:nvGraphicFramePr>
        <p:xfrm>
          <a:off x="1331640" y="1157264"/>
          <a:ext cx="6480720" cy="5296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0" name="Document" r:id="rId4" imgW="6435095" imgH="4517348" progId="Word.Document.8">
                  <p:embed/>
                </p:oleObj>
              </mc:Choice>
              <mc:Fallback>
                <p:oleObj name="Document" r:id="rId4" imgW="6435095" imgH="4517348" progId="Word.Document.8">
                  <p:embed/>
                  <p:pic>
                    <p:nvPicPr>
                      <p:cNvPr id="0" name="Picture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1157264"/>
                        <a:ext cx="6480720" cy="529607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7279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/>
          <a:lstStyle/>
          <a:p>
            <a:r>
              <a:rPr lang="ru-RU" sz="2000" b="1" u="sng" dirty="0"/>
              <a:t>Для принятия АК решения об установлении педагогическим работникам первой или высшей квалификационной категории РГ АК представляются следующие аттестационные </a:t>
            </a:r>
            <a:r>
              <a:rPr lang="ru-RU" sz="2000" b="1" u="sng" dirty="0" smtClean="0"/>
              <a:t>материалы</a:t>
            </a:r>
            <a:r>
              <a:rPr lang="ru-RU" sz="2000" b="1" u="sng" dirty="0"/>
              <a:t/>
            </a:r>
            <a:br>
              <a:rPr lang="ru-RU" sz="2000" b="1" u="sng" dirty="0"/>
            </a:br>
            <a:r>
              <a:rPr lang="ru-RU" sz="2000" b="1" dirty="0" smtClean="0"/>
              <a:t>(</a:t>
            </a:r>
            <a:r>
              <a:rPr lang="ru-RU" sz="2000" b="1" i="1" dirty="0" smtClean="0"/>
              <a:t>Раздел </a:t>
            </a:r>
            <a:r>
              <a:rPr lang="ru-RU" sz="2000" b="1" i="1" dirty="0"/>
              <a:t>2, подраздел </a:t>
            </a:r>
            <a:r>
              <a:rPr lang="ru-RU" sz="2000" b="1" i="1" dirty="0" smtClean="0"/>
              <a:t>7, п.111 АР):</a:t>
            </a:r>
            <a:r>
              <a:rPr lang="ru-RU" sz="2000" b="1" u="sng" dirty="0" smtClean="0"/>
              <a:t> </a:t>
            </a:r>
            <a:endParaRPr lang="ru-RU" sz="2000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444500" algn="ctr"/>
            <a:r>
              <a:rPr lang="ru-RU" sz="2400" b="1" dirty="0"/>
              <a:t>заявление</a:t>
            </a:r>
            <a:r>
              <a:rPr lang="ru-RU" sz="2400" dirty="0"/>
              <a:t> педагогического работника о проведении аттестации в целях установления квалификационной категории;</a:t>
            </a:r>
          </a:p>
          <a:p>
            <a:pPr marL="0" indent="444500" algn="ctr"/>
            <a:r>
              <a:rPr lang="ru-RU" sz="2400" b="1" dirty="0" smtClean="0"/>
              <a:t>протокол</a:t>
            </a:r>
            <a:r>
              <a:rPr lang="ru-RU" sz="2400" dirty="0" smtClean="0"/>
              <a:t> </a:t>
            </a:r>
            <a:r>
              <a:rPr lang="ru-RU" sz="2400" dirty="0"/>
              <a:t>оценки результатов профессиональной деятельности </a:t>
            </a:r>
            <a:r>
              <a:rPr lang="ru-RU" sz="2400" dirty="0" smtClean="0"/>
              <a:t>(аттестационный паспорт) педагогического </a:t>
            </a:r>
            <a:r>
              <a:rPr lang="ru-RU" sz="2400" dirty="0"/>
              <a:t>работника;</a:t>
            </a:r>
          </a:p>
          <a:p>
            <a:pPr marL="0" indent="444500" algn="ctr"/>
            <a:r>
              <a:rPr lang="ru-RU" sz="2400" b="1" dirty="0"/>
              <a:t>протоколы заседаний РГ АК </a:t>
            </a:r>
            <a:r>
              <a:rPr lang="ru-RU" sz="2400" dirty="0"/>
              <a:t>с результатами проведения экспертизы аттестационных материалов;</a:t>
            </a:r>
          </a:p>
          <a:p>
            <a:pPr marL="0" indent="444500" algn="ctr"/>
            <a:r>
              <a:rPr lang="ru-RU" sz="2400" b="1" dirty="0"/>
              <a:t>регистрационная </a:t>
            </a:r>
            <a:r>
              <a:rPr lang="ru-RU" sz="2400" b="1" dirty="0" smtClean="0"/>
              <a:t>карта.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4017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143000"/>
          </a:xfrm>
        </p:spPr>
        <p:txBody>
          <a:bodyPr/>
          <a:lstStyle/>
          <a:p>
            <a:r>
              <a:rPr lang="ru-RU" sz="2800" b="1" dirty="0"/>
              <a:t>Срок предоставления государственной услуги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8457" y="908720"/>
            <a:ext cx="8229600" cy="4525963"/>
          </a:xfrm>
        </p:spPr>
        <p:txBody>
          <a:bodyPr/>
          <a:lstStyle/>
          <a:p>
            <a:pPr marL="0" indent="444500" algn="just"/>
            <a:r>
              <a:rPr lang="ru-RU" sz="1800" dirty="0"/>
              <a:t>документы для рассмотрения АК в текущем месяце календарного года подаются до </a:t>
            </a:r>
            <a:r>
              <a:rPr lang="ru-RU" sz="1800" b="1" dirty="0"/>
              <a:t>14 числа текущего месяца</a:t>
            </a:r>
            <a:r>
              <a:rPr lang="ru-RU" sz="1800" dirty="0"/>
              <a:t> календарного года, после 13 числа текущего месяца календарного года документы принимаются для рассмотрения </a:t>
            </a:r>
            <a:r>
              <a:rPr lang="ru-RU" sz="1800" dirty="0" smtClean="0"/>
              <a:t>АК </a:t>
            </a:r>
            <a:r>
              <a:rPr lang="ru-RU" sz="1800" dirty="0"/>
              <a:t>на следующий месяц текущего календарного года; </a:t>
            </a:r>
          </a:p>
          <a:p>
            <a:pPr marL="0" indent="444500" algn="just"/>
            <a:r>
              <a:rPr lang="ru-RU" sz="1800" dirty="0" smtClean="0"/>
              <a:t>заседания </a:t>
            </a:r>
            <a:r>
              <a:rPr lang="ru-RU" sz="1800" dirty="0"/>
              <a:t>АК проводятся ежемесячно (при наличии аттестационных материалов) </a:t>
            </a:r>
            <a:r>
              <a:rPr lang="ru-RU" sz="1800" b="1" dirty="0"/>
              <a:t>в последний вторник месяца </a:t>
            </a:r>
            <a:r>
              <a:rPr lang="ru-RU" sz="1800" dirty="0"/>
              <a:t>по адресу: г. Екатеринбург,                                     ул. Малышева, д. 33 (в здании Министерства образования</a:t>
            </a:r>
            <a:r>
              <a:rPr lang="ru-RU" sz="1800" dirty="0" smtClean="0"/>
              <a:t>);</a:t>
            </a:r>
          </a:p>
          <a:p>
            <a:pPr marL="0" indent="444500" algn="just"/>
            <a:r>
              <a:rPr lang="ru-RU" sz="1800" dirty="0"/>
              <a:t>оформление и подписание протоколов заседания АК осуществляются                      в течение </a:t>
            </a:r>
            <a:r>
              <a:rPr lang="ru-RU" sz="1800" b="1" dirty="0"/>
              <a:t>10 рабочих дней </a:t>
            </a:r>
            <a:r>
              <a:rPr lang="ru-RU" sz="1800" dirty="0"/>
              <a:t>со дня принятия решения (даты заседания АК</a:t>
            </a:r>
            <a:r>
              <a:rPr lang="ru-RU" sz="1800" dirty="0" smtClean="0"/>
              <a:t>);</a:t>
            </a:r>
          </a:p>
          <a:p>
            <a:pPr marL="0" indent="444500" algn="just"/>
            <a:r>
              <a:rPr lang="ru-RU" sz="1800" dirty="0" smtClean="0"/>
              <a:t>оформление </a:t>
            </a:r>
            <a:r>
              <a:rPr lang="ru-RU" sz="1800" dirty="0"/>
              <a:t>приказов Министерства образования об утверждении решений АК об установлении педагогическим работникам первой или высшей квалификационной категории осуществляется в срок не более </a:t>
            </a:r>
            <a:r>
              <a:rPr lang="ru-RU" sz="1800" b="1" dirty="0"/>
              <a:t>10 рабочих дней                 </a:t>
            </a:r>
            <a:r>
              <a:rPr lang="ru-RU" sz="1800" dirty="0"/>
              <a:t>со дня подписания протоколов заседания АК;</a:t>
            </a:r>
          </a:p>
          <a:p>
            <a:pPr marL="0" indent="444500" algn="just"/>
            <a:r>
              <a:rPr lang="ru-RU" sz="1800" dirty="0" smtClean="0"/>
              <a:t>оформление </a:t>
            </a:r>
            <a:r>
              <a:rPr lang="ru-RU" sz="1800" dirty="0"/>
              <a:t>письменных выписок из протоколов заседания АК                                  и направление их заявителю (в случае отказа в установлении первой или высшей квалификационной категории) осуществляется в срок не более 10 рабочих дней             со дня подписания протоколов заседания АК.</a:t>
            </a:r>
          </a:p>
          <a:p>
            <a:pPr algn="just"/>
            <a:endParaRPr lang="ru-RU" sz="1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935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16013" y="1844675"/>
            <a:ext cx="7056437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536" y="4077072"/>
            <a:ext cx="8353425" cy="1872208"/>
          </a:xfrm>
        </p:spPr>
        <p:txBody>
          <a:bodyPr/>
          <a:lstStyle/>
          <a:p>
            <a:r>
              <a:rPr lang="ru-RU" sz="2000" b="1" kern="1600" dirty="0" smtClean="0"/>
              <a:t>Приказ </a:t>
            </a:r>
            <a:br>
              <a:rPr lang="ru-RU" sz="2000" b="1" kern="1600" dirty="0" smtClean="0"/>
            </a:br>
            <a:r>
              <a:rPr lang="ru-RU" sz="2000" b="1" dirty="0" smtClean="0"/>
              <a:t>Министерства общего и профессионального образования</a:t>
            </a:r>
            <a:br>
              <a:rPr lang="ru-RU" sz="2000" b="1" dirty="0" smtClean="0"/>
            </a:br>
            <a:r>
              <a:rPr lang="ru-RU" sz="2000" b="1" dirty="0" smtClean="0"/>
              <a:t>Свердловской области от 22.04.2016 № 172–Д </a:t>
            </a:r>
            <a:br>
              <a:rPr lang="ru-RU" sz="2000" b="1" dirty="0" smtClean="0"/>
            </a:br>
            <a:r>
              <a:rPr lang="ru-RU" sz="2000" b="1" dirty="0" smtClean="0"/>
              <a:t>«</a:t>
            </a:r>
            <a:r>
              <a:rPr lang="ru-RU" sz="2000" b="1" i="1" dirty="0" smtClean="0"/>
              <a:t>Об </a:t>
            </a:r>
            <a:r>
              <a:rPr lang="ru-RU" sz="2000" b="1" i="1" dirty="0"/>
              <a:t>утверждении Административного регламента предоставления 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i="1" dirty="0"/>
              <a:t>Министерством общего и профессионального образования                      Свердловской области государственной услуги по проведению аттестации педагогических работников организаций, осуществляющих образовательную деятельность на территории Свердловской </a:t>
            </a:r>
            <a:r>
              <a:rPr lang="ru-RU" sz="2000" b="1" i="1" dirty="0" smtClean="0"/>
              <a:t>области»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i="1" dirty="0"/>
              <a:t>(с изменениями, внесенными </a:t>
            </a:r>
            <a:r>
              <a:rPr lang="ru-RU" sz="2000" i="1" dirty="0" smtClean="0"/>
              <a:t>приказами </a:t>
            </a:r>
            <a:r>
              <a:rPr lang="ru-RU" sz="2000" i="1" dirty="0"/>
              <a:t>Министерства общего и профессионального образования Свердловской области </a:t>
            </a:r>
            <a:r>
              <a:rPr lang="ru-RU" sz="2000" i="1" dirty="0" smtClean="0"/>
              <a:t/>
            </a:r>
            <a:br>
              <a:rPr lang="ru-RU" sz="2000" i="1" dirty="0" smtClean="0"/>
            </a:br>
            <a:r>
              <a:rPr lang="ru-RU" sz="2000" b="1" i="1" dirty="0" smtClean="0"/>
              <a:t>от </a:t>
            </a:r>
            <a:r>
              <a:rPr lang="ru-RU" sz="2000" b="1" i="1" dirty="0"/>
              <a:t>04.10.2016 № </a:t>
            </a:r>
            <a:r>
              <a:rPr lang="ru-RU" sz="2000" b="1" i="1" dirty="0" smtClean="0"/>
              <a:t>442-Д, </a:t>
            </a:r>
            <a:br>
              <a:rPr lang="ru-RU" sz="2000" b="1" i="1" dirty="0" smtClean="0"/>
            </a:br>
            <a:r>
              <a:rPr lang="ru-RU" sz="2000" b="1" i="1" dirty="0" smtClean="0"/>
              <a:t>от 07.04.2017 г. № 143-Д,</a:t>
            </a:r>
            <a:br>
              <a:rPr lang="ru-RU" sz="2000" b="1" i="1" dirty="0" smtClean="0"/>
            </a:br>
            <a:r>
              <a:rPr lang="ru-RU" sz="2000" b="1" i="1" dirty="0" smtClean="0"/>
              <a:t>от 11.10.2017 г. № 434-Д</a:t>
            </a:r>
            <a:r>
              <a:rPr lang="ru-RU" sz="2000" i="1" dirty="0" smtClean="0"/>
              <a:t>)</a:t>
            </a:r>
            <a:br>
              <a:rPr lang="ru-RU" sz="2000" i="1" dirty="0" smtClean="0"/>
            </a:br>
            <a:r>
              <a:rPr lang="ru-RU" sz="2000" i="1" dirty="0" smtClean="0"/>
              <a:t/>
            </a:r>
            <a:br>
              <a:rPr lang="ru-RU" sz="2000" i="1" dirty="0" smtClean="0"/>
            </a:br>
            <a:r>
              <a:rPr lang="en-US" sz="2000" dirty="0" smtClean="0">
                <a:hlinkClick r:id="rId3"/>
              </a:rPr>
              <a:t>https</a:t>
            </a:r>
            <a:r>
              <a:rPr lang="en-US" sz="2000" dirty="0">
                <a:hlinkClick r:id="rId3"/>
              </a:rPr>
              <a:t>://</a:t>
            </a:r>
            <a:r>
              <a:rPr lang="en-US" sz="2000" dirty="0" smtClean="0">
                <a:hlinkClick r:id="rId3"/>
              </a:rPr>
              <a:t>minobraz.egov66.ru/document/category/66#document_list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en-US" sz="2000" dirty="0">
                <a:hlinkClick r:id="rId4"/>
              </a:rPr>
              <a:t>http://</a:t>
            </a:r>
            <a:r>
              <a:rPr lang="en-US" sz="2000" dirty="0" smtClean="0">
                <a:hlinkClick r:id="rId4"/>
              </a:rPr>
              <a:t>www.irro.ru/index.php?id=3288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 </a:t>
            </a:r>
            <a:r>
              <a:rPr lang="ru-RU" sz="2000" b="1" kern="1600" dirty="0">
                <a:latin typeface="Arial" panose="020B0604020202020204" pitchFamily="34" charset="0"/>
              </a:rPr>
              <a:t/>
            </a:r>
            <a:br>
              <a:rPr lang="ru-RU" sz="2000" b="1" kern="1600" dirty="0">
                <a:latin typeface="Arial" panose="020B0604020202020204" pitchFamily="34" charset="0"/>
              </a:rPr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b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064896" cy="5832648"/>
          </a:xfrm>
        </p:spPr>
        <p:txBody>
          <a:bodyPr/>
          <a:lstStyle/>
          <a:p>
            <a:r>
              <a:rPr lang="ru-RU" sz="2800" b="1" u="sng" dirty="0"/>
              <a:t>Наименование государственной услуги: </a:t>
            </a:r>
            <a:r>
              <a:rPr lang="ru-RU" sz="2800" b="1" u="sng" dirty="0" smtClean="0"/>
              <a:t/>
            </a:r>
            <a:br>
              <a:rPr lang="ru-RU" sz="2800" b="1" u="sng" dirty="0" smtClean="0"/>
            </a:br>
            <a:r>
              <a:rPr lang="ru-RU" sz="1800" b="1" dirty="0"/>
              <a:t/>
            </a:r>
            <a:br>
              <a:rPr lang="ru-RU" sz="1800" b="1" dirty="0"/>
            </a:br>
            <a:r>
              <a:rPr lang="ru-RU" sz="2400" dirty="0" smtClean="0"/>
              <a:t>«</a:t>
            </a:r>
            <a:r>
              <a:rPr lang="ru-RU" sz="2400" dirty="0"/>
              <a:t>Проведение аттестации педагогических работников организаций, осуществляющих образовательную деятельность на территории Свердловской области».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b="1" dirty="0" smtClean="0"/>
              <a:t>Круг заявителей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1800" dirty="0" smtClean="0"/>
              <a:t>Педагогические работники </a:t>
            </a:r>
            <a:r>
              <a:rPr lang="ru-RU" sz="1800" dirty="0"/>
              <a:t>организаций, замещающих должности, поименованные в </a:t>
            </a:r>
            <a:r>
              <a:rPr lang="ru-RU" sz="1800" dirty="0">
                <a:hlinkClick r:id="rId2"/>
              </a:rPr>
              <a:t>подразделе 2 раздела 1</a:t>
            </a:r>
            <a:r>
              <a:rPr lang="ru-RU" sz="1800" dirty="0"/>
              <a:t> номенклатуры должностей педагогических работников организаций, осуществляющих образовательную деятельность, должностей руководителей образовательных организаций, утвержденной </a:t>
            </a:r>
            <a:r>
              <a:rPr lang="ru-RU" sz="1800" dirty="0">
                <a:solidFill>
                  <a:schemeClr val="tx1"/>
                </a:solidFill>
                <a:hlinkClick r:id="rId3"/>
              </a:rPr>
              <a:t>постановлением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/>
              <a:t>Правительства Российской Федерации </a:t>
            </a:r>
            <a:r>
              <a:rPr lang="ru-RU" sz="1800" dirty="0" smtClean="0"/>
              <a:t>             </a:t>
            </a:r>
            <a:r>
              <a:rPr lang="ru-RU" sz="1800" u="sng" dirty="0" smtClean="0">
                <a:solidFill>
                  <a:srgbClr val="C00000"/>
                </a:solidFill>
              </a:rPr>
              <a:t>от</a:t>
            </a:r>
            <a:r>
              <a:rPr lang="ru-RU" sz="1800" u="sng" dirty="0" smtClean="0">
                <a:solidFill>
                  <a:srgbClr val="CC0000"/>
                </a:solidFill>
              </a:rPr>
              <a:t> </a:t>
            </a:r>
            <a:r>
              <a:rPr lang="ru-RU" sz="1800" b="1" u="sng" dirty="0">
                <a:solidFill>
                  <a:srgbClr val="C00000"/>
                </a:solidFill>
              </a:rPr>
              <a:t>08.08.2013 N 678 </a:t>
            </a:r>
            <a:r>
              <a:rPr lang="ru-RU" sz="1800" dirty="0" smtClean="0"/>
              <a:t>«Об </a:t>
            </a:r>
            <a:r>
              <a:rPr lang="ru-RU" sz="1800" dirty="0"/>
              <a:t>утверждении номенклатуры должностей педагогических работников организаций, осуществляющих образовательную деятельность, должностей руководителей образовательных </a:t>
            </a:r>
            <a:r>
              <a:rPr lang="ru-RU" sz="1800" dirty="0" smtClean="0"/>
              <a:t>организаций»</a:t>
            </a:r>
            <a:r>
              <a:rPr lang="ru-RU" sz="2000" dirty="0"/>
              <a:t> </a:t>
            </a:r>
            <a:br>
              <a:rPr lang="ru-RU" sz="2000" dirty="0"/>
            </a:br>
            <a:r>
              <a:rPr lang="ru-RU" sz="1200" b="1" dirty="0" smtClean="0"/>
              <a:t/>
            </a:r>
            <a:br>
              <a:rPr lang="ru-RU" sz="1200" b="1" dirty="0" smtClean="0"/>
            </a:br>
            <a:r>
              <a:rPr lang="ru-RU" sz="1200" b="1" dirty="0" smtClean="0"/>
              <a:t/>
            </a:r>
            <a:br>
              <a:rPr lang="ru-RU" sz="1200" b="1" dirty="0" smtClean="0"/>
            </a:br>
            <a:r>
              <a:rPr lang="ru-RU" sz="1400" b="1" dirty="0"/>
              <a:t/>
            </a:r>
            <a:br>
              <a:rPr lang="ru-RU" sz="1400" b="1" dirty="0"/>
            </a:b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904731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548680"/>
            <a:ext cx="8134672" cy="1470025"/>
          </a:xfrm>
        </p:spPr>
        <p:txBody>
          <a:bodyPr/>
          <a:lstStyle/>
          <a:p>
            <a:r>
              <a:rPr lang="ru-RU" sz="2800" b="1" dirty="0"/>
              <a:t>Сроки предоставления государственной </a:t>
            </a:r>
            <a:r>
              <a:rPr lang="ru-RU" sz="2800" b="1" dirty="0" smtClean="0"/>
              <a:t>услуги </a:t>
            </a:r>
            <a:r>
              <a:rPr lang="ru-RU" sz="2000" b="1" i="1" dirty="0" smtClean="0"/>
              <a:t>(Раздел 2, подраздел 7 АР</a:t>
            </a:r>
            <a:r>
              <a:rPr lang="ru-RU" sz="2400" b="1" dirty="0" smtClean="0"/>
              <a:t>)</a:t>
            </a:r>
            <a:r>
              <a:rPr lang="ru-RU" sz="2800" b="1" dirty="0" smtClean="0"/>
              <a:t> </a:t>
            </a:r>
            <a:endParaRPr lang="ru-RU" sz="2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844824"/>
            <a:ext cx="8280920" cy="3672408"/>
          </a:xfrm>
        </p:spPr>
        <p:txBody>
          <a:bodyPr/>
          <a:lstStyle/>
          <a:p>
            <a:r>
              <a:rPr lang="ru-RU" sz="2400" dirty="0" smtClean="0"/>
              <a:t>Общий </a:t>
            </a:r>
            <a:r>
              <a:rPr lang="ru-RU" sz="2400" dirty="0"/>
              <a:t>срок предоставления государственной услуги </a:t>
            </a:r>
            <a:r>
              <a:rPr lang="ru-RU" sz="2400" dirty="0" smtClean="0"/>
              <a:t>не должен </a:t>
            </a:r>
            <a:r>
              <a:rPr lang="ru-RU" sz="2400" dirty="0"/>
              <a:t>превышать 90 календарных </a:t>
            </a:r>
            <a:r>
              <a:rPr lang="ru-RU" sz="2400" dirty="0" smtClean="0"/>
              <a:t>дней </a:t>
            </a:r>
          </a:p>
          <a:p>
            <a:r>
              <a:rPr lang="ru-RU" sz="2400" i="1" dirty="0" smtClean="0"/>
              <a:t>(аттестационный период):</a:t>
            </a:r>
            <a:endParaRPr lang="ru-RU" sz="2400" i="1" dirty="0"/>
          </a:p>
          <a:p>
            <a:pPr indent="444500" algn="just">
              <a:buFont typeface="Arial" panose="020B0604020202020204" pitchFamily="34" charset="0"/>
              <a:buChar char="•"/>
            </a:pPr>
            <a:r>
              <a:rPr lang="ru-RU" sz="2400" dirty="0"/>
              <a:t>заявление о проведении аттестации рассматривается в срок не </a:t>
            </a:r>
            <a:r>
              <a:rPr lang="ru-RU" sz="2400" dirty="0" smtClean="0"/>
              <a:t>более 30 </a:t>
            </a:r>
            <a:r>
              <a:rPr lang="ru-RU" sz="2400" dirty="0"/>
              <a:t>календарных дней со дня получения;</a:t>
            </a:r>
          </a:p>
          <a:p>
            <a:pPr indent="444500" algn="just">
              <a:buFont typeface="Arial" panose="020B0604020202020204" pitchFamily="34" charset="0"/>
              <a:buChar char="•"/>
            </a:pPr>
            <a:r>
              <a:rPr lang="ru-RU" sz="2400" dirty="0"/>
              <a:t>продолжительность аттестации для каждого заявителя от </a:t>
            </a:r>
            <a:r>
              <a:rPr lang="ru-RU" sz="2400" dirty="0" smtClean="0"/>
              <a:t>начала её проведения – </a:t>
            </a:r>
            <a:r>
              <a:rPr lang="ru-RU" sz="2400" i="1" dirty="0" smtClean="0"/>
              <a:t>осуществления всестороннего анализа результатов профессиональной деятельности педагогического работника</a:t>
            </a:r>
            <a:r>
              <a:rPr lang="ru-RU" sz="2400" dirty="0" smtClean="0"/>
              <a:t> </a:t>
            </a:r>
            <a:r>
              <a:rPr lang="ru-RU" sz="2400" dirty="0"/>
              <a:t>и до принятия решения АК составляет не более 60 календарных </a:t>
            </a:r>
            <a:r>
              <a:rPr lang="ru-RU" sz="2400" dirty="0" smtClean="0"/>
              <a:t>дней.</a:t>
            </a:r>
            <a:endParaRPr lang="ru-RU" sz="2400" dirty="0"/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5993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3962" y="1268760"/>
            <a:ext cx="7772400" cy="576064"/>
          </a:xfrm>
        </p:spPr>
        <p:txBody>
          <a:bodyPr/>
          <a:lstStyle/>
          <a:p>
            <a:r>
              <a:rPr lang="ru-RU" sz="2400" b="1" dirty="0"/>
              <a:t>Предоставление государственной услуги включает в себя следующие административные </a:t>
            </a:r>
            <a:r>
              <a:rPr lang="ru-RU" sz="2400" b="1" dirty="0" smtClean="0"/>
              <a:t>процедуры </a:t>
            </a:r>
            <a:r>
              <a:rPr lang="ru-RU" sz="2400" i="1" dirty="0" smtClean="0"/>
              <a:t>(аттестационный период)</a:t>
            </a:r>
            <a:br>
              <a:rPr lang="ru-RU" sz="2400" i="1" dirty="0" smtClean="0"/>
            </a:br>
            <a:r>
              <a:rPr lang="ru-RU" sz="2000" b="1" i="1" dirty="0" smtClean="0"/>
              <a:t>Раздел 3, п.28 АР</a:t>
            </a:r>
            <a:r>
              <a:rPr lang="ru-RU" sz="2000" b="1" i="1" dirty="0"/>
              <a:t/>
            </a:r>
            <a:br>
              <a:rPr lang="ru-RU" sz="2000" b="1" i="1" dirty="0"/>
            </a:br>
            <a:endParaRPr lang="ru-RU" sz="2000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75270" y="2132856"/>
            <a:ext cx="8062664" cy="4320480"/>
          </a:xfrm>
        </p:spPr>
        <p:txBody>
          <a:bodyPr/>
          <a:lstStyle/>
          <a:p>
            <a:endParaRPr lang="ru-RU" sz="1800" dirty="0" smtClean="0"/>
          </a:p>
          <a:p>
            <a:pPr algn="just"/>
            <a:r>
              <a:rPr lang="ru-RU" sz="2400" dirty="0" smtClean="0"/>
              <a:t>1</a:t>
            </a:r>
            <a:r>
              <a:rPr lang="ru-RU" sz="2400" dirty="0"/>
              <a:t>) прием и регистрация заявления о проведении аттестации;</a:t>
            </a:r>
          </a:p>
          <a:p>
            <a:pPr algn="just"/>
            <a:r>
              <a:rPr lang="ru-RU" sz="2400" dirty="0"/>
              <a:t>2) рассмотрение заявления о проведении аттестации;</a:t>
            </a:r>
          </a:p>
          <a:p>
            <a:pPr algn="just"/>
            <a:r>
              <a:rPr lang="ru-RU" sz="2400" dirty="0" smtClean="0"/>
              <a:t>3) проведение аттестации;</a:t>
            </a:r>
            <a:endParaRPr lang="ru-RU" sz="2400" dirty="0"/>
          </a:p>
          <a:p>
            <a:pPr algn="just"/>
            <a:r>
              <a:rPr lang="ru-RU" sz="2400" dirty="0"/>
              <a:t>4) </a:t>
            </a:r>
            <a:r>
              <a:rPr lang="ru-RU" sz="2400" dirty="0" smtClean="0"/>
              <a:t>получение </a:t>
            </a:r>
            <a:r>
              <a:rPr lang="ru-RU" sz="2400" dirty="0"/>
              <a:t>заявителем результата предоставления государственной услуги.</a:t>
            </a:r>
          </a:p>
          <a:p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111311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9852" y="375730"/>
            <a:ext cx="8229600" cy="1012974"/>
          </a:xfrm>
        </p:spPr>
        <p:txBody>
          <a:bodyPr/>
          <a:lstStyle/>
          <a:p>
            <a:r>
              <a:rPr lang="ru-RU" sz="2000" b="1" dirty="0" smtClean="0"/>
              <a:t>Способы подачи заявления о проведении аттестации в целях установления первой или высшей квалификационной категории </a:t>
            </a:r>
            <a:r>
              <a:rPr lang="ru-RU" sz="2000" b="1" i="1" dirty="0" smtClean="0"/>
              <a:t>(Раздел 2, подраздел 9, п.13 АР):</a:t>
            </a:r>
            <a:endParaRPr lang="ru-RU" sz="2000" b="1" i="1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1763689" y="1340768"/>
            <a:ext cx="2125215" cy="642052"/>
          </a:xfrm>
          <a:prstGeom prst="straightConnector1">
            <a:avLst/>
          </a:prstGeom>
          <a:ln w="127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Скругленный прямоугольник 6"/>
          <p:cNvSpPr/>
          <p:nvPr/>
        </p:nvSpPr>
        <p:spPr>
          <a:xfrm>
            <a:off x="427348" y="2024736"/>
            <a:ext cx="3034680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Непосредственное обращение заявителя в Аттестационную комиссию МО и ПО СО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88471" y="3560976"/>
            <a:ext cx="3322712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Непосредственное обращение заявителя </a:t>
            </a:r>
            <a:r>
              <a:rPr lang="ru-RU" dirty="0" smtClean="0">
                <a:solidFill>
                  <a:schemeClr val="tx1"/>
                </a:solidFill>
              </a:rPr>
              <a:t>в Рабочую группу Аттестационной комиссии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МО и ПО СО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3491880" y="1340768"/>
            <a:ext cx="397024" cy="2160240"/>
          </a:xfrm>
          <a:prstGeom prst="straightConnector1">
            <a:avLst/>
          </a:prstGeom>
          <a:ln w="127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Скругленный прямоугольник 12"/>
          <p:cNvSpPr/>
          <p:nvPr/>
        </p:nvSpPr>
        <p:spPr>
          <a:xfrm>
            <a:off x="5335488" y="1844824"/>
            <a:ext cx="3322712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адрес </a:t>
            </a:r>
            <a:r>
              <a:rPr lang="ru-RU" dirty="0" smtClean="0">
                <a:solidFill>
                  <a:schemeClr val="tx1"/>
                </a:solidFill>
              </a:rPr>
              <a:t>Аттестационной комиссии </a:t>
            </a:r>
            <a:r>
              <a:rPr lang="ru-RU" dirty="0">
                <a:solidFill>
                  <a:schemeClr val="tx1"/>
                </a:solidFill>
              </a:rPr>
              <a:t>по почте письмом с уведомлением о </a:t>
            </a:r>
            <a:r>
              <a:rPr lang="ru-RU" dirty="0" smtClean="0">
                <a:solidFill>
                  <a:schemeClr val="tx1"/>
                </a:solidFill>
              </a:rPr>
              <a:t>вручении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333461" y="3356992"/>
            <a:ext cx="425881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 использованием комплексной автоматизированной информационной системы (КАИС «Аттестация»)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sz="2400" dirty="0" smtClean="0">
                <a:solidFill>
                  <a:srgbClr val="FF0000"/>
                </a:solidFill>
              </a:rPr>
              <a:t>*</a:t>
            </a:r>
            <a:endParaRPr lang="ru-RU" sz="2400" dirty="0">
              <a:solidFill>
                <a:srgbClr val="FF0000"/>
              </a:solidFill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3888904" y="1340768"/>
            <a:ext cx="1300153" cy="1944216"/>
          </a:xfrm>
          <a:prstGeom prst="straightConnector1">
            <a:avLst/>
          </a:prstGeom>
          <a:ln w="127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3888904" y="1340768"/>
            <a:ext cx="1403176" cy="864096"/>
          </a:xfrm>
          <a:prstGeom prst="straightConnector1">
            <a:avLst/>
          </a:prstGeom>
          <a:ln w="127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323528" y="5044210"/>
            <a:ext cx="5919869" cy="1196323"/>
          </a:xfrm>
          <a:prstGeom prst="rect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*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sz="1600" i="1" dirty="0" smtClean="0">
                <a:solidFill>
                  <a:schemeClr val="tx1"/>
                </a:solidFill>
              </a:rPr>
              <a:t>Ответственный </a:t>
            </a:r>
            <a:r>
              <a:rPr lang="ru-RU" sz="1600" i="1" dirty="0">
                <a:solidFill>
                  <a:schemeClr val="tx1"/>
                </a:solidFill>
              </a:rPr>
              <a:t>за информационный обмен в организации, осуществляющей образовательную деятельность, размещает скан-копию заявления в КАИС «Аттестация» в день подачи </a:t>
            </a:r>
            <a:r>
              <a:rPr lang="ru-RU" sz="1600" i="1" dirty="0" smtClean="0">
                <a:solidFill>
                  <a:schemeClr val="tx1"/>
                </a:solidFill>
              </a:rPr>
              <a:t>заявления для рассмотрения в РГ АК</a:t>
            </a:r>
            <a:endParaRPr lang="ru-RU" sz="1600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825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6723" y="260648"/>
            <a:ext cx="7772400" cy="504056"/>
          </a:xfrm>
        </p:spPr>
        <p:txBody>
          <a:bodyPr/>
          <a:lstStyle/>
          <a:p>
            <a:r>
              <a:rPr lang="ru-RU" sz="2000" b="1" dirty="0" smtClean="0"/>
              <a:t>Проведение аттестации</a:t>
            </a:r>
            <a:endParaRPr lang="ru-RU" sz="2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620688"/>
            <a:ext cx="8289835" cy="4416896"/>
          </a:xfrm>
        </p:spPr>
        <p:txBody>
          <a:bodyPr/>
          <a:lstStyle/>
          <a:p>
            <a:pPr algn="just"/>
            <a:r>
              <a:rPr lang="ru-RU" sz="1200" dirty="0" smtClean="0"/>
              <a:t>     Основанием </a:t>
            </a:r>
            <a:r>
              <a:rPr lang="ru-RU" sz="1200" dirty="0"/>
              <a:t>для начала выполнения административной процедуры является решение РГ АК об утверждении состава комиссии, о сроке и месте проведения всестороннего анализа результатов профессиональной деятельности педагогического работника и уведомление педагогического работника о составе комиссии, о сроке и месте проведения всестороннего анализа результатов его профессиональной </a:t>
            </a:r>
            <a:r>
              <a:rPr lang="ru-RU" sz="1200" dirty="0" smtClean="0"/>
              <a:t>деятельности</a:t>
            </a:r>
          </a:p>
          <a:p>
            <a:pPr algn="just"/>
            <a:r>
              <a:rPr lang="ru-RU" sz="1600" b="1" u="sng" dirty="0" smtClean="0"/>
              <a:t>Комиссия</a:t>
            </a:r>
            <a:r>
              <a:rPr lang="ru-RU" sz="1600" b="1" dirty="0" smtClean="0"/>
              <a:t>:</a:t>
            </a:r>
            <a:r>
              <a:rPr lang="ru-RU" sz="1600" dirty="0" smtClean="0"/>
              <a:t> </a:t>
            </a:r>
            <a:endParaRPr lang="ru-RU" sz="1600" dirty="0"/>
          </a:p>
          <a:p>
            <a:pPr algn="just"/>
            <a:r>
              <a:rPr lang="ru-RU" sz="1600" dirty="0" smtClean="0"/>
              <a:t>     осуществляет всесторонний </a:t>
            </a:r>
            <a:r>
              <a:rPr lang="ru-RU" sz="1600" dirty="0"/>
              <a:t>анализ профессиональной деятельности педагогического работника, </a:t>
            </a:r>
            <a:r>
              <a:rPr lang="ru-RU" sz="1600" dirty="0" err="1"/>
              <a:t>аттестующегося</a:t>
            </a:r>
            <a:r>
              <a:rPr lang="ru-RU" sz="1600" dirty="0"/>
              <a:t> в целях установления первой или высшей квалификационной категории;</a:t>
            </a:r>
          </a:p>
          <a:p>
            <a:pPr algn="just"/>
            <a:r>
              <a:rPr lang="ru-RU" sz="1600" dirty="0" smtClean="0"/>
              <a:t>     фиксирует </a:t>
            </a:r>
            <a:r>
              <a:rPr lang="ru-RU" sz="1600" dirty="0"/>
              <a:t>результаты оценки профессиональной деятельности педагогического работника, </a:t>
            </a:r>
            <a:r>
              <a:rPr lang="ru-RU" sz="1600" dirty="0" err="1"/>
              <a:t>аттестующегося</a:t>
            </a:r>
            <a:r>
              <a:rPr lang="ru-RU" sz="1600" dirty="0"/>
              <a:t> в целях установления первой или высшей квалификационной категории в протоколе оценки результатов профессиональной деятельности (аттестационном паспорте).</a:t>
            </a:r>
          </a:p>
          <a:p>
            <a:pPr algn="just"/>
            <a:r>
              <a:rPr lang="ru-RU" sz="1600" b="1" u="sng" dirty="0"/>
              <a:t>Председатель </a:t>
            </a:r>
            <a:r>
              <a:rPr lang="ru-RU" sz="1600" b="1" u="sng" dirty="0" smtClean="0"/>
              <a:t>комиссии: </a:t>
            </a:r>
            <a:endParaRPr lang="ru-RU" sz="1600" b="1" u="sng" dirty="0"/>
          </a:p>
          <a:p>
            <a:pPr algn="just"/>
            <a:r>
              <a:rPr lang="ru-RU" sz="1600" dirty="0" smtClean="0"/>
              <a:t>       передает </a:t>
            </a:r>
            <a:r>
              <a:rPr lang="ru-RU" sz="1600" dirty="0"/>
              <a:t>в РГ АК заявление педагогического работника и </a:t>
            </a:r>
            <a:r>
              <a:rPr lang="ru-RU" sz="1600" dirty="0" smtClean="0"/>
              <a:t>протокол оценки результатов профессиональной </a:t>
            </a:r>
            <a:r>
              <a:rPr lang="ru-RU" sz="1600" dirty="0"/>
              <a:t>деятельности педагогического работника, </a:t>
            </a:r>
            <a:r>
              <a:rPr lang="ru-RU" sz="1600" dirty="0" err="1"/>
              <a:t>аттестующегося</a:t>
            </a:r>
            <a:r>
              <a:rPr lang="ru-RU" sz="1600" dirty="0"/>
              <a:t> в целях установления первой или высшей квалификационной </a:t>
            </a:r>
            <a:r>
              <a:rPr lang="ru-RU" sz="1600" dirty="0" smtClean="0"/>
              <a:t>категории </a:t>
            </a:r>
            <a:r>
              <a:rPr lang="ru-RU" sz="1600" dirty="0"/>
              <a:t>(аттестационный паспорт)  - </a:t>
            </a:r>
            <a:r>
              <a:rPr lang="ru-RU" sz="1600" b="1" i="1" dirty="0"/>
              <a:t>в срок не более 3 рабочих дней после работы ЭК.</a:t>
            </a:r>
          </a:p>
          <a:p>
            <a:pPr algn="l"/>
            <a:r>
              <a:rPr lang="ru-RU" sz="1600" b="1" u="sng" dirty="0"/>
              <a:t>Ответственный за информационный обмен в ОО:</a:t>
            </a:r>
          </a:p>
          <a:p>
            <a:pPr algn="just"/>
            <a:r>
              <a:rPr lang="ru-RU" sz="1600" dirty="0" smtClean="0"/>
              <a:t>       осуществляет </a:t>
            </a:r>
            <a:r>
              <a:rPr lang="ru-RU" sz="1600" dirty="0"/>
              <a:t>ввод информации о результатах оценки профессиональной деятельности педагогического работника, </a:t>
            </a:r>
            <a:r>
              <a:rPr lang="ru-RU" sz="1600" dirty="0" err="1"/>
              <a:t>аттестующегося</a:t>
            </a:r>
            <a:r>
              <a:rPr lang="ru-RU" sz="1600" dirty="0"/>
              <a:t> в целях установления первой или высшей квалификационной категории, в КАИС «Аттестация» (в случае </a:t>
            </a:r>
            <a:r>
              <a:rPr lang="ru-RU" sz="1600" dirty="0" smtClean="0"/>
              <a:t>поступления заявления </a:t>
            </a:r>
            <a:r>
              <a:rPr lang="ru-RU" sz="1600" dirty="0"/>
              <a:t>о проведении аттестации в КАИС «Аттестация») </a:t>
            </a:r>
            <a:r>
              <a:rPr lang="ru-RU" sz="1600" b="1" i="1" dirty="0"/>
              <a:t>– </a:t>
            </a:r>
            <a:endParaRPr lang="ru-RU" sz="1600" b="1" i="1" dirty="0" smtClean="0"/>
          </a:p>
          <a:p>
            <a:pPr algn="just"/>
            <a:r>
              <a:rPr lang="ru-RU" sz="1600" b="1" i="1" dirty="0" smtClean="0"/>
              <a:t>в </a:t>
            </a:r>
            <a:r>
              <a:rPr lang="ru-RU" sz="1600" b="1" i="1" dirty="0"/>
              <a:t>срок не более 3 рабочих дней после работы ЭК.</a:t>
            </a:r>
          </a:p>
          <a:p>
            <a:pPr algn="just"/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85318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1152128"/>
          </a:xfrm>
        </p:spPr>
        <p:txBody>
          <a:bodyPr/>
          <a:lstStyle/>
          <a:p>
            <a:r>
              <a:rPr lang="ru-RU" sz="2400" b="1" dirty="0" smtClean="0"/>
              <a:t>Документы по результатам всестороннего анализа профессиональной деятельности педагогических работников, необходимые для предоставления в РГ АК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852936"/>
            <a:ext cx="8229600" cy="4525963"/>
          </a:xfrm>
        </p:spPr>
        <p:txBody>
          <a:bodyPr/>
          <a:lstStyle/>
          <a:p>
            <a:pPr marL="0" indent="444500"/>
            <a:r>
              <a:rPr lang="ru-RU" sz="2400" dirty="0" smtClean="0"/>
              <a:t>заявление </a:t>
            </a:r>
            <a:r>
              <a:rPr lang="ru-RU" sz="2400" dirty="0" err="1" smtClean="0"/>
              <a:t>аттестующегося</a:t>
            </a:r>
            <a:r>
              <a:rPr lang="ru-RU" sz="2400" dirty="0" smtClean="0"/>
              <a:t> педагогического работника в целях установления первой или высшей квалификационной категории;</a:t>
            </a:r>
          </a:p>
        </p:txBody>
      </p:sp>
    </p:spTree>
    <p:extLst>
      <p:ext uri="{BB962C8B-B14F-4D97-AF65-F5344CB8AC3E}">
        <p14:creationId xmlns:p14="http://schemas.microsoft.com/office/powerpoint/2010/main" val="304787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260648"/>
            <a:ext cx="85689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4500" algn="just">
              <a:buFont typeface="Arial" panose="020B0604020202020204" pitchFamily="34" charset="0"/>
              <a:buChar char="•"/>
            </a:pPr>
            <a:r>
              <a:rPr lang="ru-RU" dirty="0"/>
              <a:t>протокол оценки результатов профессиональной деятельности педагогического </a:t>
            </a:r>
            <a:r>
              <a:rPr lang="ru-RU" dirty="0" smtClean="0"/>
              <a:t>работника </a:t>
            </a:r>
            <a:r>
              <a:rPr lang="ru-RU" sz="1600" dirty="0" smtClean="0">
                <a:solidFill>
                  <a:srgbClr val="FF0000"/>
                </a:solidFill>
              </a:rPr>
              <a:t>(ФИО председателя и членов, секретаря ЭК указывается полностью, а также должность, место работы и КК);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5088554"/>
              </p:ext>
            </p:extLst>
          </p:nvPr>
        </p:nvGraphicFramePr>
        <p:xfrm>
          <a:off x="359532" y="1124744"/>
          <a:ext cx="8352928" cy="56435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0" name="Document" r:id="rId3" imgW="10205851" imgH="6909171" progId="Word.Document.8">
                  <p:embed/>
                </p:oleObj>
              </mc:Choice>
              <mc:Fallback>
                <p:oleObj name="Document" r:id="rId3" imgW="10205851" imgH="6909171" progId="Word.Document.8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9532" y="1124744"/>
                        <a:ext cx="8352928" cy="5643564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5269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A50021"/>
      </a:hlink>
      <a:folHlink>
        <a:srgbClr val="808080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A50021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3208</TotalTime>
  <Words>952</Words>
  <Application>Microsoft Office PowerPoint</Application>
  <PresentationFormat>Экран (4:3)</PresentationFormat>
  <Paragraphs>53</Paragraphs>
  <Slides>15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Times New Roman</vt:lpstr>
      <vt:lpstr>Оформление по умолчанию</vt:lpstr>
      <vt:lpstr>Document</vt:lpstr>
      <vt:lpstr>Документ</vt:lpstr>
      <vt:lpstr>Нормативно-правовые акты Министерства общего и профессионального образования Свердловской области, регламентирующие процесс аттестации педагогических работников</vt:lpstr>
      <vt:lpstr>Приказ  Министерства общего и профессионального образования Свердловской области от 22.04.2016 № 172–Д  «Об утверждении Административного регламента предоставления  Министерством общего и профессионального образования                      Свердловской области государственной услуги по проведению аттестации педагогических работников организаций, осуществляющих образовательную деятельность на территории Свердловской области» (с изменениями, внесенными приказами Министерства общего и профессионального образования Свердловской области  от 04.10.2016 № 442-Д,  от 07.04.2017 г. № 143-Д, от 11.10.2017 г. № 434-Д)  https://minobraz.egov66.ru/document/category/66#document_list  http://www.irro.ru/index.php?id=3288          </vt:lpstr>
      <vt:lpstr>Наименование государственной услуги:   «Проведение аттестации педагогических работников организаций, осуществляющих образовательную деятельность на территории Свердловской области».   Круг заявителей Педагогические работники организаций, замещающих должности, поименованные в подразделе 2 раздела 1 номенклатуры должностей педагогических работников организаций, осуществляющих образовательную деятельность, должностей руководителей образовательных организаций, утвержденной постановлением Правительства Российской Федерации              от 08.08.2013 N 678 «Об утверждении номенклатуры должностей педагогических работников организаций, осуществляющих образовательную деятельность, должностей руководителей образовательных организаций»     </vt:lpstr>
      <vt:lpstr>Сроки предоставления государственной услуги (Раздел 2, подраздел 7 АР) </vt:lpstr>
      <vt:lpstr>Предоставление государственной услуги включает в себя следующие административные процедуры (аттестационный период) Раздел 3, п.28 АР </vt:lpstr>
      <vt:lpstr>Способы подачи заявления о проведении аттестации в целях установления первой или высшей квалификационной категории (Раздел 2, подраздел 9, п.13 АР):</vt:lpstr>
      <vt:lpstr>Проведение аттестации</vt:lpstr>
      <vt:lpstr>Документы по результатам всестороннего анализа профессиональной деятельности педагогических работников, необходимые для предоставления в РГ АК</vt:lpstr>
      <vt:lpstr>Презентация PowerPoint</vt:lpstr>
      <vt:lpstr>формы фиксирования результатов профессиональной деятельности; http://irro.ru/index.php?id=2368  </vt:lpstr>
      <vt:lpstr>экспертное заключение; </vt:lpstr>
      <vt:lpstr>регистрационная карта  http://irro.ru/index.php?id=2368. </vt:lpstr>
      <vt:lpstr>Для принятия АК решения об установлении педагогическим работникам первой или высшей квалификационной категории РГ АК представляются следующие аттестационные материалы (Раздел 2, подраздел 7, п.111 АР): </vt:lpstr>
      <vt:lpstr>Срок предоставления государственной услуги   </vt:lpstr>
      <vt:lpstr>Презентация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Татьяна</cp:lastModifiedBy>
  <cp:revision>274</cp:revision>
  <cp:lastPrinted>2016-04-19T11:51:27Z</cp:lastPrinted>
  <dcterms:created xsi:type="dcterms:W3CDTF">2012-09-18T19:05:21Z</dcterms:created>
  <dcterms:modified xsi:type="dcterms:W3CDTF">2018-09-18T16:56:41Z</dcterms:modified>
</cp:coreProperties>
</file>