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5" r:id="rId18"/>
    <p:sldId id="272" r:id="rId19"/>
    <p:sldId id="273" r:id="rId20"/>
    <p:sldId id="274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Скругленный прямоугольник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C1FD34-BB55-4AA2-88E7-3C7B1F890A3A}" type="datetimeFigureOut">
              <a:rPr lang="ru-RU" smtClean="0"/>
              <a:pPr/>
              <a:t>13.09.2018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F4F4FCA8-D141-490E-A589-198F37AA049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C1FD34-BB55-4AA2-88E7-3C7B1F890A3A}" type="datetimeFigureOut">
              <a:rPr lang="ru-RU" smtClean="0"/>
              <a:pPr/>
              <a:t>13.09.2018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F4FCA8-D141-490E-A589-198F37AA04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C1FD34-BB55-4AA2-88E7-3C7B1F890A3A}" type="datetimeFigureOut">
              <a:rPr lang="ru-RU" smtClean="0"/>
              <a:pPr/>
              <a:t>13.09.2018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F4FCA8-D141-490E-A589-198F37AA04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C1FD34-BB55-4AA2-88E7-3C7B1F890A3A}" type="datetimeFigureOut">
              <a:rPr lang="ru-RU" smtClean="0"/>
              <a:pPr/>
              <a:t>13.09.2018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F4FCA8-D141-490E-A589-198F37AA049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Скругленный прямоугольник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C1FD34-BB55-4AA2-88E7-3C7B1F890A3A}" type="datetimeFigureOut">
              <a:rPr lang="ru-RU" smtClean="0"/>
              <a:pPr/>
              <a:t>13.09.2018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F4F4FCA8-D141-490E-A589-198F37AA04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C1FD34-BB55-4AA2-88E7-3C7B1F890A3A}" type="datetimeFigureOut">
              <a:rPr lang="ru-RU" smtClean="0"/>
              <a:pPr/>
              <a:t>13.09.2018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F4FCA8-D141-490E-A589-198F37AA049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C1FD34-BB55-4AA2-88E7-3C7B1F890A3A}" type="datetimeFigureOut">
              <a:rPr lang="ru-RU" smtClean="0"/>
              <a:pPr/>
              <a:t>13.09.2018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F4FCA8-D141-490E-A589-198F37AA049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C1FD34-BB55-4AA2-88E7-3C7B1F890A3A}" type="datetimeFigureOut">
              <a:rPr lang="ru-RU" smtClean="0"/>
              <a:pPr/>
              <a:t>13.09.2018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F4FCA8-D141-490E-A589-198F37AA04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C1FD34-BB55-4AA2-88E7-3C7B1F890A3A}" type="datetimeFigureOut">
              <a:rPr lang="ru-RU" smtClean="0"/>
              <a:pPr/>
              <a:t>13.09.2018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F4FCA8-D141-490E-A589-198F37AA04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Скругленный прямоугольник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C1FD34-BB55-4AA2-88E7-3C7B1F890A3A}" type="datetimeFigureOut">
              <a:rPr lang="ru-RU" smtClean="0"/>
              <a:pPr/>
              <a:t>13.09.2018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F4FCA8-D141-490E-A589-198F37AA049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C1FD34-BB55-4AA2-88E7-3C7B1F890A3A}" type="datetimeFigureOut">
              <a:rPr lang="ru-RU" smtClean="0"/>
              <a:pPr/>
              <a:t>13.09.2018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F4F4FCA8-D141-490E-A589-198F37AA049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Скругленный прямоугольник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02C1FD34-BB55-4AA2-88E7-3C7B1F890A3A}" type="datetimeFigureOut">
              <a:rPr lang="ru-RU" smtClean="0"/>
              <a:pPr/>
              <a:t>13.09.2018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F4F4FCA8-D141-490E-A589-198F37AA049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garantf1://71508140.0/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garantf1://5532903.101/" TargetMode="External"/><Relationship Id="rId2" Type="http://schemas.openxmlformats.org/officeDocument/2006/relationships/hyperlink" Target="garantf1://70435556.1000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garantf1://70191362.0/" TargetMode="Externa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>
                <a:hlinkClick r:id="rId2"/>
              </a:rPr>
              <a:t>от 22 декабря 2016 г. N 08-2781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sz="3200" dirty="0">
                <a:hlinkClick r:id="rId2"/>
              </a:rPr>
              <a:t>Письмо Министерства образования и науки РФ </a:t>
            </a:r>
            <a:r>
              <a:rPr lang="ru-RU" sz="3200" b="1" dirty="0"/>
              <a:t/>
            </a:r>
            <a:br>
              <a:rPr lang="ru-RU" sz="3200" b="1" dirty="0"/>
            </a:br>
            <a:endParaRPr lang="ru-RU" sz="32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000" b="1" dirty="0"/>
              <a:t>Реализация данного принципа влечет необходимость отбора таких параметров основных компетенций учителя, которые бы позволяли оценить умения учителя:</a:t>
            </a:r>
            <a:br>
              <a:rPr lang="ru-RU" sz="2000" b="1" dirty="0"/>
            </a:br>
            <a:endParaRPr lang="ru-RU" sz="20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357298"/>
            <a:ext cx="8229600" cy="5214974"/>
          </a:xfrm>
          <a:solidFill>
            <a:schemeClr val="bg2"/>
          </a:solidFill>
        </p:spPr>
        <p:txBody>
          <a:bodyPr>
            <a:normAutofit fontScale="92500" lnSpcReduction="20000"/>
          </a:bodyPr>
          <a:lstStyle/>
          <a:p>
            <a:pPr algn="just"/>
            <a:r>
              <a:rPr lang="ru-RU" dirty="0"/>
              <a:t>планировать рабочую программу с учетом необходимости достижения планируемых результатов;</a:t>
            </a:r>
          </a:p>
          <a:p>
            <a:pPr algn="just"/>
            <a:r>
              <a:rPr lang="ru-RU" dirty="0" smtClean="0"/>
              <a:t>учесть </a:t>
            </a:r>
            <a:r>
              <a:rPr lang="ru-RU" dirty="0"/>
              <a:t>индивидуальные особенности обучающегося, его интересы и склонности при формировании индивидуальной образовательной траектории;</a:t>
            </a:r>
          </a:p>
          <a:p>
            <a:pPr algn="just"/>
            <a:r>
              <a:rPr lang="ru-RU" dirty="0" smtClean="0"/>
              <a:t> </a:t>
            </a:r>
            <a:r>
              <a:rPr lang="ru-RU" dirty="0"/>
              <a:t>обеспечить реализацию индивидуальных образовательных траекторий обучающихся;</a:t>
            </a:r>
          </a:p>
          <a:p>
            <a:pPr algn="just"/>
            <a:r>
              <a:rPr lang="ru-RU" dirty="0" smtClean="0"/>
              <a:t>объективно </a:t>
            </a:r>
            <a:r>
              <a:rPr lang="ru-RU" dirty="0"/>
              <a:t>оценить достижение обучающимся планируемых результатов и при необходимости осуществить коррекцию методики и организационных аспектов обучения;</a:t>
            </a:r>
          </a:p>
          <a:p>
            <a:pPr algn="just"/>
            <a:r>
              <a:rPr lang="ru-RU" dirty="0" smtClean="0"/>
              <a:t> </a:t>
            </a:r>
            <a:r>
              <a:rPr lang="ru-RU" dirty="0"/>
              <a:t>выполнять оценку ответов и решений обучающегося в соответствии со стандартизированными критериями оценивания.</a:t>
            </a:r>
          </a:p>
          <a:p>
            <a:pPr>
              <a:buNone/>
            </a:pPr>
            <a:r>
              <a:rPr lang="ru-RU" dirty="0"/>
              <a:t> 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b="1" dirty="0"/>
              <a:t>Краткая характеристика диагностической работы, выполняемой учителями в рамках исследования</a:t>
            </a:r>
            <a:br>
              <a:rPr lang="ru-RU" sz="2000" b="1" dirty="0"/>
            </a:br>
            <a:endParaRPr lang="ru-RU" sz="2000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solidFill>
            <a:schemeClr val="bg2"/>
          </a:solidFill>
        </p:spPr>
        <p:txBody>
          <a:bodyPr>
            <a:normAutofit/>
          </a:bodyPr>
          <a:lstStyle/>
          <a:p>
            <a:pPr algn="just"/>
            <a:r>
              <a:rPr lang="ru-RU" dirty="0"/>
              <a:t>В соответствии с изложенными выше принципами выбор объектов контроля осуществляется с учетом положений </a:t>
            </a:r>
            <a:r>
              <a:rPr lang="ru-RU" dirty="0">
                <a:hlinkClick r:id="rId2"/>
              </a:rPr>
              <a:t>Профессионального стандарта</a:t>
            </a:r>
            <a:r>
              <a:rPr lang="ru-RU" dirty="0"/>
              <a:t> педагога</a:t>
            </a:r>
            <a:r>
              <a:rPr lang="ru-RU" dirty="0">
                <a:hlinkClick r:id=""/>
              </a:rPr>
              <a:t>*</a:t>
            </a:r>
            <a:r>
              <a:rPr lang="ru-RU" dirty="0"/>
              <a:t>, </a:t>
            </a:r>
            <a:r>
              <a:rPr lang="ru-RU" dirty="0">
                <a:hlinkClick r:id="rId3"/>
              </a:rPr>
              <a:t>ФГОС</a:t>
            </a:r>
            <a:r>
              <a:rPr lang="ru-RU" dirty="0"/>
              <a:t> общего образования, </a:t>
            </a:r>
            <a:r>
              <a:rPr lang="ru-RU" dirty="0">
                <a:hlinkClick r:id="rId4"/>
              </a:rPr>
              <a:t>Закона</a:t>
            </a:r>
            <a:r>
              <a:rPr lang="ru-RU" dirty="0"/>
              <a:t> об образовании в Российской Федерации, а также с учетом того, что в рамках данного исследования реализуется оценка основных компетенций.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dirty="0" smtClean="0"/>
              <a:t>Блок 1. Предметная подготовка</a:t>
            </a:r>
            <a:r>
              <a:rPr lang="ru-RU" sz="3600" dirty="0" smtClean="0"/>
              <a:t/>
            </a:r>
            <a:br>
              <a:rPr lang="ru-RU" sz="3600" dirty="0" smtClean="0"/>
            </a:b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solidFill>
            <a:schemeClr val="bg2"/>
          </a:solidFill>
        </p:spPr>
        <p:txBody>
          <a:bodyPr>
            <a:normAutofit fontScale="70000" lnSpcReduction="20000"/>
          </a:bodyPr>
          <a:lstStyle/>
          <a:p>
            <a:pPr algn="just"/>
            <a:r>
              <a:rPr lang="ru-RU" dirty="0" smtClean="0"/>
              <a:t>Объекты контроля:</a:t>
            </a:r>
            <a:endParaRPr lang="ru-RU" dirty="0"/>
          </a:p>
          <a:p>
            <a:pPr algn="just"/>
            <a:r>
              <a:rPr lang="ru-RU" dirty="0" smtClean="0"/>
              <a:t>знание </a:t>
            </a:r>
            <a:r>
              <a:rPr lang="ru-RU" dirty="0"/>
              <a:t>преподаваемого предмета в пределах требований федеральных государственных образовательных стандартов и основной общеобразовательной программы, истории преподаваемого предмета и его места в мировой культуре и науке.</a:t>
            </a:r>
          </a:p>
          <a:p>
            <a:pPr algn="just"/>
            <a:r>
              <a:rPr lang="ru-RU" dirty="0"/>
              <a:t>Модели оценки объектов контроля:</a:t>
            </a:r>
          </a:p>
          <a:p>
            <a:pPr algn="just"/>
            <a:r>
              <a:rPr lang="ru-RU" dirty="0"/>
              <a:t>- оценка выполнения стандартных для соответствующей предметной области заданий, включая задания с кратким и развернутым ответом;</a:t>
            </a:r>
          </a:p>
          <a:p>
            <a:pPr algn="just"/>
            <a:r>
              <a:rPr lang="ru-RU" dirty="0"/>
              <a:t>Общие подходы к оцениванию:</a:t>
            </a:r>
          </a:p>
          <a:p>
            <a:pPr algn="just"/>
            <a:r>
              <a:rPr lang="ru-RU" dirty="0"/>
              <a:t>- в заданиях с кратким ответом оценивается правильность и полнота ответа;</a:t>
            </a:r>
          </a:p>
          <a:p>
            <a:pPr algn="just"/>
            <a:r>
              <a:rPr lang="ru-RU" dirty="0"/>
              <a:t>- в заданиях с развернутым ответом (решением) оценивается правильность и полнота ответа, соответствие приведенного решения уровню подготовки и познавательным возможностям обучающихся.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571480"/>
            <a:ext cx="8229600" cy="428628"/>
          </a:xfrm>
        </p:spPr>
        <p:txBody>
          <a:bodyPr>
            <a:normAutofit fontScale="90000"/>
          </a:bodyPr>
          <a:lstStyle/>
          <a:p>
            <a:r>
              <a:rPr lang="ru-RU" sz="2800" b="1" dirty="0" smtClean="0"/>
              <a:t>Блок 2. Методика преподавания</a:t>
            </a:r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000108"/>
            <a:ext cx="8229600" cy="5429288"/>
          </a:xfrm>
          <a:solidFill>
            <a:schemeClr val="bg2"/>
          </a:solidFill>
        </p:spPr>
        <p:txBody>
          <a:bodyPr>
            <a:normAutofit fontScale="70000" lnSpcReduction="20000"/>
          </a:bodyPr>
          <a:lstStyle/>
          <a:p>
            <a:r>
              <a:rPr lang="ru-RU" dirty="0" smtClean="0"/>
              <a:t>Объекты </a:t>
            </a:r>
            <a:r>
              <a:rPr lang="ru-RU" dirty="0"/>
              <a:t>контроля:</a:t>
            </a:r>
          </a:p>
          <a:p>
            <a:r>
              <a:rPr lang="ru-RU" dirty="0"/>
              <a:t>- знание основ методики преподавания, основных принципов </a:t>
            </a:r>
            <a:r>
              <a:rPr lang="ru-RU" dirty="0" err="1"/>
              <a:t>системно-деятельностного</a:t>
            </a:r>
            <a:r>
              <a:rPr lang="ru-RU" dirty="0"/>
              <a:t> подхода, видов и приемов современных педагогических технологий;</a:t>
            </a:r>
          </a:p>
          <a:p>
            <a:r>
              <a:rPr lang="ru-RU" dirty="0"/>
              <a:t>- владение формами и методами обучения, в том числе выходящими за рамки учебных занятий (проектная деятельность, Лабораторные эксперименты, полевая практика и т.п.);</a:t>
            </a:r>
          </a:p>
          <a:p>
            <a:r>
              <a:rPr lang="ru-RU" dirty="0"/>
              <a:t>- использование специальных подходов к обучению в целях включения в образовательный процесс всех обучающихся, в том числе с особыми потребностями в образовании: обучающихся, проявивших выдающиеся способности; обучающихся, для которых русский язык не является родным; обучающихся с ограниченными возможностями здоровья.</a:t>
            </a:r>
          </a:p>
          <a:p>
            <a:r>
              <a:rPr lang="ru-RU" dirty="0"/>
              <a:t>Модели оценки объектов контроля:</a:t>
            </a:r>
          </a:p>
          <a:p>
            <a:r>
              <a:rPr lang="ru-RU" dirty="0"/>
              <a:t>- оценка выполнения задания на поиск методов и способов решения проблем в заданной педагогической ситуации.</a:t>
            </a:r>
          </a:p>
          <a:p>
            <a:r>
              <a:rPr lang="ru-RU" dirty="0"/>
              <a:t>Общие подходы к оцениванию:</a:t>
            </a:r>
          </a:p>
          <a:p>
            <a:r>
              <a:rPr lang="ru-RU" dirty="0"/>
              <a:t>- оценивается адекватность предложенных методов и способов решения проблемы;</a:t>
            </a:r>
          </a:p>
          <a:p>
            <a:r>
              <a:rPr lang="ru-RU" dirty="0"/>
              <a:t>- оценивается наличие обоснования, полнота и точность аргументации.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57166"/>
            <a:ext cx="8229600" cy="71438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Блок 3. Оценивание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142984"/>
            <a:ext cx="8229600" cy="5286412"/>
          </a:xfrm>
          <a:solidFill>
            <a:schemeClr val="bg2"/>
          </a:solidFill>
        </p:spPr>
        <p:txBody>
          <a:bodyPr>
            <a:normAutofit fontScale="85000" lnSpcReduction="10000"/>
          </a:bodyPr>
          <a:lstStyle/>
          <a:p>
            <a:r>
              <a:rPr lang="ru-RU" dirty="0" smtClean="0"/>
              <a:t>Объекты </a:t>
            </a:r>
            <a:r>
              <a:rPr lang="ru-RU" dirty="0"/>
              <a:t>контроля:</a:t>
            </a:r>
          </a:p>
          <a:p>
            <a:r>
              <a:rPr lang="ru-RU" dirty="0"/>
              <a:t>- знание путей достижения образовательных результатов и способов оценки результатов обучения;</a:t>
            </a:r>
          </a:p>
          <a:p>
            <a:r>
              <a:rPr lang="ru-RU" dirty="0"/>
              <a:t>- умение объективно оценивать знания обучающихся на основе тестирования и других методов контроля в соответствии с реальными учебными возможностями детей.</a:t>
            </a:r>
          </a:p>
          <a:p>
            <a:r>
              <a:rPr lang="ru-RU" dirty="0"/>
              <a:t>Модели оценки объектов контроля:</a:t>
            </a:r>
          </a:p>
          <a:p>
            <a:r>
              <a:rPr lang="ru-RU" dirty="0"/>
              <a:t>- оценка результатов оценивания развернутых ответов обучающихся по стандартизированным критериям, включая анализ ошибок.</a:t>
            </a:r>
          </a:p>
          <a:p>
            <a:r>
              <a:rPr lang="ru-RU" dirty="0"/>
              <a:t>Общие подходы к оцениванию:</a:t>
            </a:r>
          </a:p>
          <a:p>
            <a:r>
              <a:rPr lang="ru-RU" dirty="0"/>
              <a:t>- оценивается точность следования стандартизированным критериям оценивания;</a:t>
            </a:r>
          </a:p>
          <a:p>
            <a:r>
              <a:rPr lang="ru-RU" dirty="0"/>
              <a:t>- оценивается точность идентификации и интерпретации ошибок в ответе обучающегося.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Важно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solidFill>
            <a:schemeClr val="bg2"/>
          </a:solidFill>
        </p:spPr>
        <p:txBody>
          <a:bodyPr>
            <a:normAutofit/>
          </a:bodyPr>
          <a:lstStyle/>
          <a:p>
            <a:pPr algn="just"/>
            <a:r>
              <a:rPr lang="ru-RU" dirty="0"/>
              <a:t>Наряду с заданиями диагностической работы в рамках исследования учителя отвечали на вопросы анкеты, часть которых направлена на выявление психолого-педагогических аспектов деятельности учителя. Кроме того, исследуются результаты учителей в зависимости от контекстных данных - тип школы, размер населенного пункта, стаж и возраст учителя и т.п.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285752"/>
          </a:xfrm>
        </p:spPr>
        <p:txBody>
          <a:bodyPr>
            <a:noAutofit/>
          </a:bodyPr>
          <a:lstStyle/>
          <a:p>
            <a:r>
              <a:rPr lang="ru-RU" sz="1600" b="1" dirty="0"/>
              <a:t/>
            </a:r>
            <a:br>
              <a:rPr lang="ru-RU" sz="1600" b="1" dirty="0"/>
            </a:br>
            <a:r>
              <a:rPr lang="ru-RU" sz="1600" b="1" dirty="0" smtClean="0"/>
              <a:t>Результаты и выводы</a:t>
            </a:r>
            <a:endParaRPr lang="ru-RU" sz="1600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500042"/>
            <a:ext cx="8229600" cy="6215106"/>
          </a:xfrm>
          <a:solidFill>
            <a:schemeClr val="bg2"/>
          </a:solidFill>
        </p:spPr>
        <p:txBody>
          <a:bodyPr>
            <a:noAutofit/>
          </a:bodyPr>
          <a:lstStyle/>
          <a:p>
            <a:r>
              <a:rPr lang="ru-RU" sz="1600" dirty="0" smtClean="0"/>
              <a:t>- </a:t>
            </a:r>
            <a:r>
              <a:rPr lang="ru-RU" sz="1600" dirty="0"/>
              <a:t>Около 12% учителей русского языка не справились с заданием базового уровня на нахождение ошибки в морфологической характеристике слов.</a:t>
            </a:r>
          </a:p>
          <a:p>
            <a:r>
              <a:rPr lang="ru-RU" sz="1600" dirty="0"/>
              <a:t>- Около 18% учителей русского языка допустили ошибки в решении орфографических задач в контексте, дающем основание для разграничения языковых единиц и выбора правильного написания.</a:t>
            </a:r>
          </a:p>
          <a:p>
            <a:r>
              <a:rPr lang="ru-RU" sz="1600" dirty="0"/>
              <a:t>- Около 40% учителей русского языка не справились с заданием базового уровня на фонетический анализ слов.</a:t>
            </a:r>
          </a:p>
          <a:p>
            <a:r>
              <a:rPr lang="ru-RU" sz="1600" dirty="0"/>
              <a:t>- Около 30% учителей русского языка не справились с выполнением задания на расстановку знаков препинания в небольшом фрагменте текста.</a:t>
            </a:r>
          </a:p>
          <a:p>
            <a:r>
              <a:rPr lang="ru-RU" sz="1600" dirty="0" smtClean="0"/>
              <a:t>- </a:t>
            </a:r>
            <a:r>
              <a:rPr lang="ru-RU" sz="1600" dirty="0"/>
              <a:t>Около 25% учителей литературы не выполнили задание на определение стихотворного размера по его характеристике и/или по цитате из стихотворения.</a:t>
            </a:r>
          </a:p>
          <a:p>
            <a:r>
              <a:rPr lang="ru-RU" sz="1600" dirty="0"/>
              <a:t>- Около 40% учителей литературы не справились с заданием на определение литературного направления по приведенной в задании цитате.</a:t>
            </a:r>
          </a:p>
          <a:p>
            <a:r>
              <a:rPr lang="ru-RU" sz="1600" dirty="0"/>
              <a:t>- Около 32% учителей литературы не выполнили задание, в котором требовалось назвать произведение и его автора по цитате, содержащей высказывание по поводу произведения, характеризующей героя.</a:t>
            </a:r>
          </a:p>
          <a:p>
            <a:r>
              <a:rPr lang="ru-RU" sz="1600" dirty="0"/>
              <a:t>- Более 60% учителей русского языка не смогли дать объяснение ошибок, допущенных учащимся в словообразовательном анализе слова или в разборе слова по составу.</a:t>
            </a:r>
          </a:p>
          <a:p>
            <a:r>
              <a:rPr lang="ru-RU" sz="1600" dirty="0"/>
              <a:t>- Более 60% учителей русского языка при выполнении задания, связанного с ответом на вопрос ученика использовали недостаточно качественный и корректный материал</a:t>
            </a:r>
            <a:r>
              <a:rPr lang="ru-RU" sz="1600" dirty="0" smtClean="0"/>
              <a:t>.</a:t>
            </a:r>
            <a:endParaRPr lang="ru-RU" sz="1600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428604"/>
            <a:ext cx="8229600" cy="642942"/>
          </a:xfrm>
        </p:spPr>
        <p:txBody>
          <a:bodyPr>
            <a:noAutofit/>
          </a:bodyPr>
          <a:lstStyle/>
          <a:p>
            <a:r>
              <a:rPr lang="ru-RU" sz="2000" b="1" dirty="0"/>
              <a:t>Результаты и выводы</a:t>
            </a:r>
            <a:br>
              <a:rPr lang="ru-RU" sz="2000" b="1" dirty="0"/>
            </a:br>
            <a:endParaRPr lang="ru-RU" sz="2000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285860"/>
            <a:ext cx="8229600" cy="5214974"/>
          </a:xfrm>
          <a:solidFill>
            <a:schemeClr val="bg2"/>
          </a:solidFill>
        </p:spPr>
        <p:txBody>
          <a:bodyPr>
            <a:noAutofit/>
          </a:bodyPr>
          <a:lstStyle/>
          <a:p>
            <a:pPr algn="just"/>
            <a:r>
              <a:rPr lang="ru-RU" sz="2400" dirty="0" smtClean="0"/>
              <a:t>- </a:t>
            </a:r>
            <a:r>
              <a:rPr lang="ru-RU" sz="2400" dirty="0"/>
              <a:t>Около 10% учителей математики не смогли решить квадратное уравнение.</a:t>
            </a:r>
          </a:p>
          <a:p>
            <a:pPr algn="just"/>
            <a:r>
              <a:rPr lang="ru-RU" sz="2400" dirty="0"/>
              <a:t>- Около 14% учителей математики не смогли решить задачу базового уровня на изменение объемов тел.</a:t>
            </a:r>
          </a:p>
          <a:p>
            <a:pPr algn="just"/>
            <a:r>
              <a:rPr lang="ru-RU" sz="2400" dirty="0" smtClean="0"/>
              <a:t>- </a:t>
            </a:r>
            <a:r>
              <a:rPr lang="ru-RU" sz="2400" dirty="0"/>
              <a:t>Более 50% учителей математики не смогли определить и объяснить происхождение неправильных ответов обучающихся при решении математической задачи.</a:t>
            </a:r>
          </a:p>
          <a:p>
            <a:pPr algn="just"/>
            <a:r>
              <a:rPr lang="ru-RU" sz="2400" dirty="0"/>
              <a:t>- Более 60% учителей не смогли прокомментировать приведенное решение задачи обучающимся, указав имеющиеся в нем ошибки и неточности.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>
            <a:normAutofit fontScale="90000"/>
          </a:bodyPr>
          <a:lstStyle/>
          <a:p>
            <a:r>
              <a:rPr lang="ru-RU" sz="2400" b="1" dirty="0"/>
              <a:t>Основные выводы</a:t>
            </a:r>
            <a:br>
              <a:rPr lang="ru-RU" sz="2400" b="1" dirty="0"/>
            </a:br>
            <a:endParaRPr lang="ru-RU" sz="2400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857232"/>
            <a:ext cx="8229600" cy="5786478"/>
          </a:xfrm>
          <a:solidFill>
            <a:schemeClr val="bg2"/>
          </a:solidFill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dirty="0"/>
              <a:t>1. Учителя показали сравнительно высокий уровень предметной подготовки, однако около 30% учителей (по каждому из предметов - математика, русский язык, литература) показали весьма низкие результаты, не справившись с простейшими заданиями. Вызывает сомнение готовность таких специалистов к профессиональной деятельности.</a:t>
            </a:r>
          </a:p>
          <a:p>
            <a:pPr>
              <a:buNone/>
            </a:pPr>
            <a:r>
              <a:rPr lang="ru-RU" dirty="0"/>
              <a:t>2. Выявлен очень низкий уровень умения находить и объяснить ошибки в выполненном детьми задании. Без этого учитель не может ни оценить работу справедливо, ни объяснить ученику ошибку, ни сделать так, чтобы эта ошибка не повторилась.</a:t>
            </a:r>
          </a:p>
          <a:p>
            <a:pPr>
              <a:buNone/>
            </a:pPr>
            <a:r>
              <a:rPr lang="ru-RU" dirty="0"/>
              <a:t>3. Выявлены неумение объяснить материал, планировать работу на уроке в соответствии с конкретной задачей.</a:t>
            </a:r>
          </a:p>
          <a:p>
            <a:pPr>
              <a:buNone/>
            </a:pPr>
            <a:r>
              <a:rPr lang="ru-RU" dirty="0"/>
              <a:t>4. Выявлен недостаточный уровень владения приемами объективного стандартизированного оценивания результатов обучения, что может препятствовать эффективному выполнению учителями их работы.</a:t>
            </a:r>
          </a:p>
          <a:p>
            <a:pPr>
              <a:buNone/>
            </a:pPr>
            <a:r>
              <a:rPr lang="ru-RU" dirty="0"/>
              <a:t>5. Модель позволяет дифференцировать уровень компетенций учителей по всем заявленным блокам.</a:t>
            </a:r>
          </a:p>
          <a:p>
            <a:pPr>
              <a:buNone/>
            </a:pPr>
            <a:r>
              <a:rPr lang="ru-RU" dirty="0"/>
              <a:t>6. Модель обеспечивает единые для всех регионов подходы к оценке уровня квалификации учителей.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Важно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solidFill>
            <a:schemeClr val="tx2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algn="just"/>
            <a:r>
              <a:rPr lang="ru-RU" dirty="0" smtClean="0"/>
              <a:t>По результатам проводимого исследования готовится детальный аналитический отчет. Завершение анализа результатов планируется в ноябре 2017 года.</a:t>
            </a:r>
          </a:p>
          <a:p>
            <a:pPr algn="just"/>
            <a:r>
              <a:rPr lang="ru-RU" dirty="0" smtClean="0"/>
              <a:t>Результаты будут обсуждены на конференции "Развитие профессиональных компетенций учителей в контексте совершенствования системы образования" 27-28 октября 2017 года.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96974"/>
          </a:xfrm>
          <a:solidFill>
            <a:schemeClr val="bg1"/>
          </a:solidFill>
        </p:spPr>
        <p:txBody>
          <a:bodyPr>
            <a:normAutofit fontScale="90000"/>
          </a:bodyPr>
          <a:lstStyle/>
          <a:p>
            <a:r>
              <a:rPr lang="ru-RU" sz="2400" b="1" dirty="0"/>
              <a:t/>
            </a:r>
            <a:br>
              <a:rPr lang="ru-RU" sz="2400" b="1" dirty="0"/>
            </a:b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Важно: </a:t>
            </a:r>
            <a:r>
              <a:rPr lang="ru-RU" sz="3600" b="1" dirty="0" err="1"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особрнадзор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реализует ряд проектов, направленных на разработку :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914400" y="1857364"/>
            <a:ext cx="7772400" cy="4162436"/>
          </a:xfrm>
          <a:solidFill>
            <a:schemeClr val="bg2"/>
          </a:solidFill>
        </p:spPr>
        <p:txBody>
          <a:bodyPr>
            <a:normAutofit/>
          </a:bodyPr>
          <a:lstStyle/>
          <a:p>
            <a:r>
              <a:rPr lang="ru-RU" dirty="0" smtClean="0"/>
              <a:t>объективной, </a:t>
            </a:r>
            <a:r>
              <a:rPr lang="ru-RU" dirty="0" err="1" smtClean="0"/>
              <a:t>валидной</a:t>
            </a:r>
            <a:r>
              <a:rPr lang="ru-RU" dirty="0" smtClean="0"/>
              <a:t> и практичной модели оценки компетенций учителей. </a:t>
            </a:r>
          </a:p>
          <a:p>
            <a:r>
              <a:rPr lang="ru-RU" dirty="0" smtClean="0"/>
              <a:t>Оценка компетенций должна стать одним из альтернативных способов прохождения аттестации.</a:t>
            </a:r>
          </a:p>
          <a:p>
            <a:r>
              <a:rPr lang="ru-RU" dirty="0" smtClean="0"/>
              <a:t>Проводили исследование компетенций учителей русского языка, литературы и математики;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Дальнейшие шаги</a:t>
            </a:r>
            <a:br>
              <a:rPr lang="ru-RU" b="1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solidFill>
            <a:schemeClr val="bg2"/>
          </a:solidFill>
        </p:spPr>
        <p:txBody>
          <a:bodyPr>
            <a:normAutofit fontScale="92500" lnSpcReduction="20000"/>
          </a:bodyPr>
          <a:lstStyle/>
          <a:p>
            <a:pPr>
              <a:buNone/>
            </a:pPr>
            <a:endParaRPr lang="ru-RU" dirty="0"/>
          </a:p>
          <a:p>
            <a:pPr algn="just"/>
            <a:r>
              <a:rPr lang="ru-RU" dirty="0" smtClean="0"/>
              <a:t>введение </a:t>
            </a:r>
            <a:r>
              <a:rPr lang="ru-RU" dirty="0"/>
              <a:t>уровневой градации результатов диагностики (одновременно с модернизацией профессионального стандарта педагога);</a:t>
            </a:r>
          </a:p>
          <a:p>
            <a:pPr algn="just"/>
            <a:r>
              <a:rPr lang="ru-RU" dirty="0" smtClean="0"/>
              <a:t> </a:t>
            </a:r>
            <a:r>
              <a:rPr lang="ru-RU" dirty="0"/>
              <a:t>развитие механизмов диагностики и профессиональной помощи на основе результатов оценки, в том числе, на основе адресного повышения квалификации;</a:t>
            </a:r>
          </a:p>
          <a:p>
            <a:pPr algn="just"/>
            <a:r>
              <a:rPr lang="ru-RU" dirty="0" smtClean="0"/>
              <a:t> </a:t>
            </a:r>
            <a:r>
              <a:rPr lang="ru-RU" dirty="0"/>
              <a:t>внедрение методик оценки психолого-педагогических компетенций, в том числе, с привлечением регионального методического актива для участия в оценке и оказания помощи.</a:t>
            </a:r>
          </a:p>
          <a:p>
            <a:pPr algn="just">
              <a:buNone/>
            </a:pPr>
            <a:r>
              <a:rPr lang="ru-RU" dirty="0"/>
              <a:t> 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dirty="0"/>
              <a:t>При разработке модели оценки компетенций учителей планируется реализовать три этапа:</a:t>
            </a:r>
            <a:r>
              <a:rPr lang="ru-RU" sz="1800" dirty="0"/>
              <a:t/>
            </a:r>
            <a:br>
              <a:rPr lang="ru-RU" sz="1800" dirty="0"/>
            </a:br>
            <a:endParaRPr lang="ru-RU" sz="1800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solidFill>
            <a:schemeClr val="bg2"/>
          </a:solidFill>
        </p:spPr>
        <p:txBody>
          <a:bodyPr>
            <a:normAutofit fontScale="92500" lnSpcReduction="10000"/>
          </a:bodyPr>
          <a:lstStyle/>
          <a:p>
            <a:pPr algn="just"/>
            <a:r>
              <a:rPr lang="ru-RU" dirty="0"/>
              <a:t>- 2015-2016 </a:t>
            </a:r>
            <a:r>
              <a:rPr lang="ru-RU" dirty="0" err="1"/>
              <a:t>уч</a:t>
            </a:r>
            <a:r>
              <a:rPr lang="ru-RU" dirty="0"/>
              <a:t>. год - разработка и апробация модели оценки предметных компетенций в соответствии с действующим проектом профессиональных стандартов, разработка объективных </a:t>
            </a:r>
            <a:r>
              <a:rPr lang="ru-RU" dirty="0" err="1"/>
              <a:t>валидных</a:t>
            </a:r>
            <a:r>
              <a:rPr lang="ru-RU" dirty="0"/>
              <a:t> и практичных критериев оценки предметных, методических, социально-коммуникационных и других компетенций;</a:t>
            </a:r>
          </a:p>
          <a:p>
            <a:pPr algn="just"/>
            <a:r>
              <a:rPr lang="ru-RU" dirty="0"/>
              <a:t>- 2016-2017 </a:t>
            </a:r>
            <a:r>
              <a:rPr lang="ru-RU" dirty="0" err="1"/>
              <a:t>уч</a:t>
            </a:r>
            <a:r>
              <a:rPr lang="ru-RU" dirty="0"/>
              <a:t>. год - доработка и апробация модели оценки компетенций в соответствии с измененным проектом профессиональных стандартов (шкалы для оценки уровней);</a:t>
            </a:r>
          </a:p>
          <a:p>
            <a:pPr algn="just"/>
            <a:r>
              <a:rPr lang="ru-RU" dirty="0"/>
              <a:t>- 2017-2018 </a:t>
            </a:r>
            <a:r>
              <a:rPr lang="ru-RU" dirty="0" err="1"/>
              <a:t>уч</a:t>
            </a:r>
            <a:r>
              <a:rPr lang="ru-RU" dirty="0"/>
              <a:t>. год - массовая апробация модели оценки компетенций учителей.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25536"/>
          </a:xfrm>
        </p:spPr>
        <p:txBody>
          <a:bodyPr>
            <a:normAutofit/>
          </a:bodyPr>
          <a:lstStyle/>
          <a:p>
            <a:r>
              <a:rPr lang="ru-RU" sz="1800" b="1" dirty="0"/>
              <a:t>Модель оценки компетенций разрабатывается, исходя из того, что оценка является составной частью национальной системы учительского роста</a:t>
            </a:r>
            <a:r>
              <a:rPr lang="ru-RU" sz="1800" b="1" dirty="0" smtClean="0"/>
              <a:t>.</a:t>
            </a:r>
            <a:br>
              <a:rPr lang="ru-RU" sz="1800" b="1" dirty="0" smtClean="0"/>
            </a:br>
            <a:r>
              <a:rPr lang="ru-RU" sz="1800" b="1" dirty="0" smtClean="0"/>
              <a:t> </a:t>
            </a:r>
            <a:r>
              <a:rPr lang="ru-RU" sz="1800" b="1" dirty="0"/>
              <a:t>Помимо оценки компетенций такая система должна включать:</a:t>
            </a:r>
            <a:r>
              <a:rPr lang="ru-RU" sz="1600" dirty="0"/>
              <a:t/>
            </a:r>
            <a:br>
              <a:rPr lang="ru-RU" sz="1600" dirty="0"/>
            </a:br>
            <a:endParaRPr lang="ru-RU" sz="1600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28596" y="1643050"/>
            <a:ext cx="8229600" cy="4929222"/>
          </a:xfrm>
          <a:solidFill>
            <a:schemeClr val="bg2"/>
          </a:solidFill>
        </p:spPr>
        <p:txBody>
          <a:bodyPr>
            <a:normAutofit fontScale="70000" lnSpcReduction="20000"/>
          </a:bodyPr>
          <a:lstStyle/>
          <a:p>
            <a:pPr algn="just"/>
            <a:r>
              <a:rPr lang="ru-RU" dirty="0" smtClean="0"/>
              <a:t> </a:t>
            </a:r>
            <a:r>
              <a:rPr lang="ru-RU" sz="3600" dirty="0"/>
              <a:t>механизмы стимулирования;</a:t>
            </a:r>
          </a:p>
          <a:p>
            <a:pPr algn="just"/>
            <a:r>
              <a:rPr lang="ru-RU" sz="3600" dirty="0" smtClean="0"/>
              <a:t>процедуры </a:t>
            </a:r>
            <a:r>
              <a:rPr lang="ru-RU" sz="3600" dirty="0"/>
              <a:t>повышения квалификации, помогающие учителю устранить проблемы в его профессиональной подготовке;</a:t>
            </a:r>
          </a:p>
          <a:p>
            <a:pPr algn="just"/>
            <a:r>
              <a:rPr lang="ru-RU" sz="3600" dirty="0" smtClean="0"/>
              <a:t>механизмы </a:t>
            </a:r>
            <a:r>
              <a:rPr lang="ru-RU" sz="3600" dirty="0"/>
              <a:t>профессиональной помощи и поддержки учителей, например, в форме консультативной помощи тем, кто в ней заинтересован;</a:t>
            </a:r>
          </a:p>
          <a:p>
            <a:pPr algn="just"/>
            <a:r>
              <a:rPr lang="ru-RU" sz="3600" dirty="0" smtClean="0"/>
              <a:t>механизмы </a:t>
            </a:r>
            <a:r>
              <a:rPr lang="ru-RU" sz="3600" dirty="0"/>
              <a:t>развития среды профессионального общения (по результатам исследования около 40% учителей являются пользователями социальных сетей, причем используют их, в том числе, для, профессионального общения);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В апреле-мае 2016 года 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914400" y="2285992"/>
            <a:ext cx="7772400" cy="3733808"/>
          </a:xfrm>
          <a:solidFill>
            <a:schemeClr val="bg2"/>
          </a:solidFill>
        </p:spPr>
        <p:txBody>
          <a:bodyPr/>
          <a:lstStyle/>
          <a:p>
            <a:pPr>
              <a:buNone/>
            </a:pPr>
            <a:r>
              <a:rPr lang="ru-RU" dirty="0" smtClean="0"/>
              <a:t>проведено </a:t>
            </a:r>
            <a:r>
              <a:rPr lang="ru-RU" dirty="0"/>
              <a:t>исследование </a:t>
            </a:r>
            <a:r>
              <a:rPr lang="ru-RU" dirty="0" smtClean="0"/>
              <a:t>компетенций</a:t>
            </a:r>
          </a:p>
          <a:p>
            <a:r>
              <a:rPr lang="ru-RU" dirty="0" smtClean="0"/>
              <a:t> </a:t>
            </a:r>
            <a:r>
              <a:rPr lang="ru-RU" dirty="0"/>
              <a:t>учителей русского языка (6804 участников</a:t>
            </a:r>
            <a:r>
              <a:rPr lang="ru-RU" dirty="0" smtClean="0"/>
              <a:t>),</a:t>
            </a:r>
          </a:p>
          <a:p>
            <a:r>
              <a:rPr lang="ru-RU" dirty="0" smtClean="0"/>
              <a:t> </a:t>
            </a:r>
            <a:r>
              <a:rPr lang="ru-RU" dirty="0"/>
              <a:t>математики (7295 участников), </a:t>
            </a:r>
            <a:endParaRPr lang="ru-RU" dirty="0" smtClean="0"/>
          </a:p>
          <a:p>
            <a:r>
              <a:rPr lang="ru-RU" dirty="0" smtClean="0"/>
              <a:t>литературы </a:t>
            </a:r>
            <a:r>
              <a:rPr lang="ru-RU" dirty="0"/>
              <a:t>(5397 участников).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1800" b="1" dirty="0"/>
              <a:t>В</a:t>
            </a:r>
            <a:r>
              <a:rPr lang="ru-RU" sz="1800" b="1" dirty="0" smtClean="0"/>
              <a:t>ыводы о компетенциях учителей включены в аналитические отчеты по результатам Национальных исследований качества образования (НИКО)</a:t>
            </a:r>
            <a:endParaRPr lang="ru-RU" sz="18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solidFill>
            <a:schemeClr val="bg2"/>
          </a:solidFill>
        </p:spPr>
        <p:txBody>
          <a:bodyPr>
            <a:normAutofit fontScale="92500" lnSpcReduction="10000"/>
          </a:bodyPr>
          <a:lstStyle/>
          <a:p>
            <a:pPr algn="just"/>
            <a:r>
              <a:rPr lang="ru-RU" dirty="0" smtClean="0"/>
              <a:t>Например</a:t>
            </a:r>
            <a:r>
              <a:rPr lang="ru-RU" dirty="0"/>
              <a:t>, один из выводов состоит в том, что внутри регионов результаты участников НИКО в целом согласуются с заявленным уровнем квалификации учителей, то есть результаты обучающихся у учителей с высшей квалификационной категорией в каждой группе регионов, чем результаты обучающихся у учителей, аттестованных на соответствие</a:t>
            </a:r>
            <a:r>
              <a:rPr lang="ru-RU" dirty="0" smtClean="0"/>
              <a:t>.</a:t>
            </a:r>
          </a:p>
          <a:p>
            <a:pPr algn="just"/>
            <a:r>
              <a:rPr lang="ru-RU" dirty="0" smtClean="0"/>
              <a:t> </a:t>
            </a:r>
            <a:r>
              <a:rPr lang="ru-RU" dirty="0"/>
              <a:t>Однако между регионами разница в результатах существенно более значимая, то есть учителя с "высшей" квалификацией из одних регионов учат хуже, чем учителя, аттестованные на соответствие, из других.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939916"/>
          </a:xfrm>
        </p:spPr>
        <p:txBody>
          <a:bodyPr>
            <a:normAutofit/>
          </a:bodyPr>
          <a:lstStyle/>
          <a:p>
            <a:r>
              <a:rPr lang="ru-RU" sz="2800" b="1" dirty="0"/>
              <a:t>Принципы составления инструментария</a:t>
            </a:r>
            <a:br>
              <a:rPr lang="ru-RU" sz="2800" b="1" dirty="0"/>
            </a:br>
            <a:r>
              <a:rPr lang="ru-RU" sz="2800" b="1" dirty="0"/>
              <a:t>для оценки компетенций учителя 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2857496"/>
            <a:ext cx="8229600" cy="3268667"/>
          </a:xfrm>
          <a:solidFill>
            <a:schemeClr val="bg2"/>
          </a:solidFill>
        </p:spPr>
        <p:txBody>
          <a:bodyPr/>
          <a:lstStyle/>
          <a:p>
            <a:pPr algn="ctr">
              <a:buNone/>
            </a:pPr>
            <a:r>
              <a:rPr lang="ru-RU" b="1" dirty="0"/>
              <a:t>(в рамках исследования 2016 года)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Приоритет предметной подготовки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solidFill>
            <a:schemeClr val="bg2"/>
          </a:solidFill>
        </p:spPr>
        <p:txBody>
          <a:bodyPr/>
          <a:lstStyle/>
          <a:p>
            <a:r>
              <a:rPr lang="ru-RU" dirty="0" smtClean="0"/>
              <a:t> </a:t>
            </a:r>
            <a:r>
              <a:rPr lang="ru-RU" dirty="0"/>
              <a:t>Данный принцип определяет уровень предметной подготовки учителя как один из наиболее важных параметров с точки зрения способности учителя содержательно обеспечивать эффективный учебный процесс по образовательным программам заявленного уровня.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Ориентация на результаты обучения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914400" y="2786058"/>
            <a:ext cx="7772400" cy="3233742"/>
          </a:xfrm>
          <a:solidFill>
            <a:schemeClr val="bg2"/>
          </a:solidFill>
        </p:spPr>
        <p:txBody>
          <a:bodyPr/>
          <a:lstStyle/>
          <a:p>
            <a:pPr algn="just"/>
            <a:r>
              <a:rPr lang="ru-RU" dirty="0" smtClean="0"/>
              <a:t>Следование </a:t>
            </a:r>
            <a:r>
              <a:rPr lang="ru-RU" dirty="0"/>
              <a:t>данному принципу обусловлено структурой ФГОС и ПООП, ключевой составляющей которых является описание требований к результатам обучения и планируемых результатов обучения. </a:t>
            </a: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праведливость">
  <a:themeElements>
    <a:clrScheme name="Справедливость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Справедливость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праведливость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164</TotalTime>
  <Words>1470</Words>
  <Application>Microsoft Office PowerPoint</Application>
  <PresentationFormat>Экран (4:3)</PresentationFormat>
  <Paragraphs>98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Справедливость</vt:lpstr>
      <vt:lpstr>Письмо Министерства образования и науки РФ  </vt:lpstr>
      <vt:lpstr> Важно: Рособрнадзор реализует ряд проектов, направленных на разработку :</vt:lpstr>
      <vt:lpstr>При разработке модели оценки компетенций учителей планируется реализовать три этапа: </vt:lpstr>
      <vt:lpstr>Модель оценки компетенций разрабатывается, исходя из того, что оценка является составной частью национальной системы учительского роста.  Помимо оценки компетенций такая система должна включать: </vt:lpstr>
      <vt:lpstr>В апреле-мае 2016 года </vt:lpstr>
      <vt:lpstr>Выводы о компетенциях учителей включены в аналитические отчеты по результатам Национальных исследований качества образования (НИКО)</vt:lpstr>
      <vt:lpstr>Принципы составления инструментария для оценки компетенций учителя </vt:lpstr>
      <vt:lpstr>Приоритет предметной подготовки</vt:lpstr>
      <vt:lpstr>Ориентация на результаты обучения</vt:lpstr>
      <vt:lpstr>Реализация данного принципа влечет необходимость отбора таких параметров основных компетенций учителя, которые бы позволяли оценить умения учителя: </vt:lpstr>
      <vt:lpstr>Краткая характеристика диагностической работы, выполняемой учителями в рамках исследования </vt:lpstr>
      <vt:lpstr>Блок 1. Предметная подготовка </vt:lpstr>
      <vt:lpstr>Блок 2. Методика преподавания </vt:lpstr>
      <vt:lpstr>Блок 3. Оценивание </vt:lpstr>
      <vt:lpstr>Важно</vt:lpstr>
      <vt:lpstr> Результаты и выводы</vt:lpstr>
      <vt:lpstr>Результаты и выводы </vt:lpstr>
      <vt:lpstr>Основные выводы </vt:lpstr>
      <vt:lpstr>Важно</vt:lpstr>
      <vt:lpstr>Дальнейшие шаги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Письмо Министерства образования и науки РФ  </dc:title>
  <dc:creator>303</dc:creator>
  <cp:lastModifiedBy>303</cp:lastModifiedBy>
  <cp:revision>4</cp:revision>
  <dcterms:created xsi:type="dcterms:W3CDTF">2017-09-20T03:16:08Z</dcterms:created>
  <dcterms:modified xsi:type="dcterms:W3CDTF">2018-09-13T05:51:33Z</dcterms:modified>
</cp:coreProperties>
</file>